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mp4" ContentType="video/mp4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70" r:id="rId2"/>
    <p:sldMasterId id="2147483689" r:id="rId3"/>
  </p:sldMasterIdLst>
  <p:notesMasterIdLst>
    <p:notesMasterId r:id="rId94"/>
  </p:notesMasterIdLst>
  <p:sldIdLst>
    <p:sldId id="525" r:id="rId4"/>
    <p:sldId id="530" r:id="rId5"/>
    <p:sldId id="262" r:id="rId6"/>
    <p:sldId id="263" r:id="rId7"/>
    <p:sldId id="526" r:id="rId8"/>
    <p:sldId id="264" r:id="rId9"/>
    <p:sldId id="435" r:id="rId10"/>
    <p:sldId id="273" r:id="rId11"/>
    <p:sldId id="265" r:id="rId12"/>
    <p:sldId id="274" r:id="rId13"/>
    <p:sldId id="480" r:id="rId14"/>
    <p:sldId id="497" r:id="rId15"/>
    <p:sldId id="498" r:id="rId16"/>
    <p:sldId id="275" r:id="rId17"/>
    <p:sldId id="276" r:id="rId18"/>
    <p:sldId id="278" r:id="rId19"/>
    <p:sldId id="279" r:id="rId20"/>
    <p:sldId id="281" r:id="rId21"/>
    <p:sldId id="524" r:id="rId22"/>
    <p:sldId id="282" r:id="rId23"/>
    <p:sldId id="283" r:id="rId24"/>
    <p:sldId id="505" r:id="rId25"/>
    <p:sldId id="284" r:id="rId26"/>
    <p:sldId id="444" r:id="rId27"/>
    <p:sldId id="491" r:id="rId28"/>
    <p:sldId id="286" r:id="rId29"/>
    <p:sldId id="288" r:id="rId30"/>
    <p:sldId id="289" r:id="rId31"/>
    <p:sldId id="290" r:id="rId32"/>
    <p:sldId id="489" r:id="rId33"/>
    <p:sldId id="291" r:id="rId34"/>
    <p:sldId id="482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483" r:id="rId49"/>
    <p:sldId id="305" r:id="rId50"/>
    <p:sldId id="311" r:id="rId51"/>
    <p:sldId id="374" r:id="rId52"/>
    <p:sldId id="370" r:id="rId53"/>
    <p:sldId id="371" r:id="rId54"/>
    <p:sldId id="512" r:id="rId55"/>
    <p:sldId id="373" r:id="rId56"/>
    <p:sldId id="506" r:id="rId57"/>
    <p:sldId id="529" r:id="rId58"/>
    <p:sldId id="376" r:id="rId59"/>
    <p:sldId id="377" r:id="rId60"/>
    <p:sldId id="455" r:id="rId61"/>
    <p:sldId id="381" r:id="rId62"/>
    <p:sldId id="516" r:id="rId63"/>
    <p:sldId id="383" r:id="rId64"/>
    <p:sldId id="379" r:id="rId65"/>
    <p:sldId id="472" r:id="rId66"/>
    <p:sldId id="384" r:id="rId67"/>
    <p:sldId id="387" r:id="rId68"/>
    <p:sldId id="439" r:id="rId69"/>
    <p:sldId id="440" r:id="rId70"/>
    <p:sldId id="441" r:id="rId71"/>
    <p:sldId id="442" r:id="rId72"/>
    <p:sldId id="443" r:id="rId73"/>
    <p:sldId id="485" r:id="rId74"/>
    <p:sldId id="494" r:id="rId75"/>
    <p:sldId id="474" r:id="rId76"/>
    <p:sldId id="475" r:id="rId77"/>
    <p:sldId id="496" r:id="rId78"/>
    <p:sldId id="527" r:id="rId79"/>
    <p:sldId id="518" r:id="rId80"/>
    <p:sldId id="499" r:id="rId81"/>
    <p:sldId id="501" r:id="rId82"/>
    <p:sldId id="502" r:id="rId83"/>
    <p:sldId id="503" r:id="rId84"/>
    <p:sldId id="461" r:id="rId85"/>
    <p:sldId id="457" r:id="rId86"/>
    <p:sldId id="458" r:id="rId87"/>
    <p:sldId id="459" r:id="rId88"/>
    <p:sldId id="519" r:id="rId89"/>
    <p:sldId id="520" r:id="rId90"/>
    <p:sldId id="343" r:id="rId91"/>
    <p:sldId id="366" r:id="rId92"/>
    <p:sldId id="359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AFE"/>
    <a:srgbClr val="3D59FC"/>
    <a:srgbClr val="F5F5F5"/>
    <a:srgbClr val="491B7D"/>
    <a:srgbClr val="F05722"/>
    <a:srgbClr val="5D3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9"/>
    <p:restoredTop sz="73269"/>
  </p:normalViewPr>
  <p:slideViewPr>
    <p:cSldViewPr snapToGrid="0" snapToObjects="1">
      <p:cViewPr varScale="1">
        <p:scale>
          <a:sx n="97" d="100"/>
          <a:sy n="97" d="100"/>
        </p:scale>
        <p:origin x="201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340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9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15B51-0236-0A45-9CD7-C98F8B20B3F3}" type="datetimeFigureOut">
              <a:rPr lang="en-US" smtClean="0"/>
              <a:t>9/21/2017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A6AC3-E5E1-CF41-AB60-FFD34E29C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98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31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49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7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37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0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50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38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79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54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22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92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28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66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26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59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8077-B910-A94F-86A8-7764053F9D3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3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43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54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87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97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44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85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719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88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25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202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0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79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72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49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3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78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29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2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46352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1228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31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76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7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680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36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189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79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30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057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427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02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12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209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6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88077-B910-A94F-86A8-7764053F9D38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80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40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A6AC3-E5E1-CF41-AB60-FFD34E29C3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2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26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20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084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03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92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384" y="6443380"/>
            <a:ext cx="1185801" cy="187029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V="1">
            <a:off x="7397249" y="6519631"/>
            <a:ext cx="2522970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 flipV="1">
            <a:off x="2271781" y="6538911"/>
            <a:ext cx="2522970" cy="5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 userDrawn="1"/>
        </p:nvSpPr>
        <p:spPr>
          <a:xfrm>
            <a:off x="5157281" y="640041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15 </a:t>
            </a:r>
            <a:r>
              <a:rPr lang="mr-IN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16 November, Sofia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61289" y="6389512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ISTACon.org</a:t>
            </a:r>
            <a:endParaRPr lang="en-US" sz="12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6" name="Title 1"/>
          <p:cNvSpPr txBox="1">
            <a:spLocks/>
          </p:cNvSpPr>
          <p:nvPr userDrawn="1"/>
        </p:nvSpPr>
        <p:spPr>
          <a:xfrm>
            <a:off x="3612571" y="6276500"/>
            <a:ext cx="5271656" cy="27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i="0" kern="120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”</a:t>
            </a:r>
          </a:p>
        </p:txBody>
      </p:sp>
      <p:sp>
        <p:nvSpPr>
          <p:cNvPr id="27" name="Title 1"/>
          <p:cNvSpPr txBox="1">
            <a:spLocks/>
          </p:cNvSpPr>
          <p:nvPr userDrawn="1"/>
        </p:nvSpPr>
        <p:spPr>
          <a:xfrm>
            <a:off x="3612571" y="1843045"/>
            <a:ext cx="5271656" cy="279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0" b="1" i="0" kern="1200">
                <a:solidFill>
                  <a:schemeClr val="bg1"/>
                </a:solidFill>
                <a:latin typeface="Roboto Slab" charset="0"/>
                <a:ea typeface="Roboto Slab" charset="0"/>
                <a:cs typeface="Roboto Slab" charset="0"/>
              </a:defRPr>
            </a:lvl1pPr>
          </a:lstStyle>
          <a:p>
            <a:r>
              <a:rPr lang="en-US" dirty="0"/>
              <a:t>“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838200" y="2742508"/>
            <a:ext cx="10515600" cy="1325563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0"/>
          </p:nvPr>
        </p:nvSpPr>
        <p:spPr>
          <a:xfrm>
            <a:off x="3282950" y="4294188"/>
            <a:ext cx="5846763" cy="6381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971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10363200" cy="2514600"/>
          </a:xfrm>
          <a:noFill/>
        </p:spPr>
        <p:txBody>
          <a:bodyPr anchor="b"/>
          <a:lstStyle>
            <a:lvl1pPr algn="r">
              <a:defRPr sz="4267" b="1">
                <a:solidFill>
                  <a:srgbClr val="22AFE7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124200"/>
            <a:ext cx="8534400" cy="1295400"/>
          </a:xfrm>
        </p:spPr>
        <p:txBody>
          <a:bodyPr/>
          <a:lstStyle>
            <a:lvl1pPr marL="0" indent="0" algn="r">
              <a:buNone/>
              <a:defRPr b="0"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4729768"/>
            <a:ext cx="4267200" cy="144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2500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7088" rtl="0" eaLnBrk="1" fontAlgn="base" hangingPunct="1">
              <a:spcBef>
                <a:spcPct val="0"/>
              </a:spcBef>
              <a:spcAft>
                <a:spcPct val="0"/>
              </a:spcAft>
              <a:defRPr lang="en-US" sz="3867" b="1" dirty="0">
                <a:solidFill>
                  <a:schemeClr val="tx2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/>
          <p:cNvSpPr txBox="1"/>
          <p:nvPr userDrawn="1"/>
        </p:nvSpPr>
        <p:spPr bwMode="auto">
          <a:xfrm>
            <a:off x="8636000" y="6365558"/>
            <a:ext cx="355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www.DEVintersection.com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6" name="Picture 5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71117"/>
      </p:ext>
    </p:extLst>
  </p:cSld>
  <p:clrMapOvr>
    <a:masterClrMapping/>
  </p:clrMapOvr>
  <p:transition>
    <p:fade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 marL="0" indent="0" algn="ctr" defTabSz="-18497088" rtl="0" eaLnBrk="1" fontAlgn="base" hangingPunct="1">
              <a:spcBef>
                <a:spcPct val="0"/>
              </a:spcBef>
              <a:spcAft>
                <a:spcPct val="0"/>
              </a:spcAft>
              <a:defRPr lang="en-US" sz="3867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8636000" y="6365558"/>
            <a:ext cx="355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www.DEVintersection.com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6" name="Picture 5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5836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81200" y="1600200"/>
            <a:ext cx="8229600" cy="3962400"/>
          </a:xfr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/>
          <a:lstStyle>
            <a:lvl1pPr>
              <a:buNone/>
              <a:defRPr sz="2533" b="0">
                <a:latin typeface="Calibri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8636000" y="6365558"/>
            <a:ext cx="355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www.DEVintersection.com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6" name="Picture 5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6847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8636000" y="6365558"/>
            <a:ext cx="355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www.DEVintersection.com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5" name="Picture 4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986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79617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 i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4495800"/>
            <a:ext cx="103632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8636000" y="6365558"/>
            <a:ext cx="355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www.DEVintersection.com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7" name="Picture 6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425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906713"/>
            <a:ext cx="10363200" cy="1500187"/>
          </a:xfrm>
        </p:spPr>
        <p:txBody>
          <a:bodyPr anchor="b"/>
          <a:lstStyle>
            <a:lvl1pPr marL="0" indent="0">
              <a:buNone/>
              <a:defRPr sz="2800" i="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4495800"/>
            <a:ext cx="10363200" cy="762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 bwMode="auto">
          <a:xfrm>
            <a:off x="8636000" y="6365558"/>
            <a:ext cx="355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www.DEVintersection.com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7" name="Picture 6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9890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867" b="1" dirty="0">
                <a:solidFill>
                  <a:schemeClr val="tx2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8636000" y="6365558"/>
            <a:ext cx="355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www.DEVintersection.com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6" name="Picture 5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8994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609600" y="390525"/>
            <a:ext cx="10972800" cy="76200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8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533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267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20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733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8636000" y="6365558"/>
            <a:ext cx="3556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© 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DEVintersection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. All rights reserved.</a:t>
            </a:r>
          </a:p>
          <a:p>
            <a:pPr algn="r"/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http://</a:t>
            </a:r>
            <a:r>
              <a:rPr lang="en-US" sz="1200" b="0" u="none" dirty="0" err="1">
                <a:solidFill>
                  <a:srgbClr val="000000"/>
                </a:solidFill>
                <a:latin typeface="Calibri"/>
                <a:cs typeface="Mangal" pitchFamily="18" charset="0"/>
              </a:rPr>
              <a:t>www.DEVintersection.com</a:t>
            </a:r>
            <a:r>
              <a:rPr lang="en-US" sz="1200" b="0" u="none" dirty="0">
                <a:solidFill>
                  <a:srgbClr val="000000"/>
                </a:solidFill>
                <a:latin typeface="Calibri"/>
                <a:cs typeface="Mangal" pitchFamily="18" charset="0"/>
              </a:rPr>
              <a:t> </a:t>
            </a:r>
          </a:p>
        </p:txBody>
      </p:sp>
      <p:pic>
        <p:nvPicPr>
          <p:cNvPr id="6" name="Picture 5" descr="DEV F2014_hybrid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6320970"/>
            <a:ext cx="1320800" cy="4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91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85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37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02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D3091"/>
                </a:solidFill>
              </a:defRPr>
            </a:lvl1pPr>
          </a:lstStyle>
          <a:p>
            <a:r>
              <a:rPr lang="en-US" dirty="0"/>
              <a:t>15 </a:t>
            </a:r>
            <a:r>
              <a:rPr lang="mr-IN" dirty="0"/>
              <a:t>–</a:t>
            </a:r>
            <a:r>
              <a:rPr lang="en-US" dirty="0"/>
              <a:t> 16 November, Sofia</a:t>
            </a:r>
          </a:p>
        </p:txBody>
      </p:sp>
    </p:spTree>
    <p:extLst>
      <p:ext uri="{BB962C8B-B14F-4D97-AF65-F5344CB8AC3E}">
        <p14:creationId xmlns:p14="http://schemas.microsoft.com/office/powerpoint/2010/main" val="25513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397249" y="6519631"/>
            <a:ext cx="2522970" cy="5881"/>
          </a:xfrm>
          <a:prstGeom prst="line">
            <a:avLst/>
          </a:prstGeom>
          <a:ln>
            <a:solidFill>
              <a:srgbClr val="5D3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306286" y="7380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58" y="6438328"/>
            <a:ext cx="1275443" cy="201167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 flipV="1">
            <a:off x="2271781" y="6538911"/>
            <a:ext cx="2522970" cy="5881"/>
          </a:xfrm>
          <a:prstGeom prst="line">
            <a:avLst/>
          </a:prstGeom>
          <a:ln>
            <a:solidFill>
              <a:srgbClr val="5D30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>
          <a:xfrm>
            <a:off x="5157281" y="6400411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5D3091"/>
                </a:solidFill>
                <a:latin typeface="Roboto" charset="0"/>
                <a:ea typeface="Roboto" charset="0"/>
                <a:cs typeface="Roboto" charset="0"/>
              </a:rPr>
              <a:t>15 </a:t>
            </a:r>
            <a:r>
              <a:rPr lang="mr-IN" sz="1200" dirty="0">
                <a:solidFill>
                  <a:srgbClr val="5D3091"/>
                </a:solidFill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200" dirty="0">
                <a:solidFill>
                  <a:srgbClr val="5D3091"/>
                </a:solidFill>
                <a:latin typeface="Roboto" charset="0"/>
                <a:ea typeface="Roboto" charset="0"/>
                <a:cs typeface="Roboto" charset="0"/>
              </a:rPr>
              <a:t> 16 November, Sofia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761289" y="6389512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5D3091"/>
                </a:solidFill>
                <a:latin typeface="Roboto" charset="0"/>
                <a:ea typeface="Roboto" charset="0"/>
                <a:cs typeface="Roboto" charset="0"/>
              </a:rPr>
              <a:t>ISTACon.org</a:t>
            </a:r>
            <a:endParaRPr lang="en-US" sz="1200" dirty="0">
              <a:solidFill>
                <a:srgbClr val="5D309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87533" r="88" b="-2546"/>
          <a:stretch/>
        </p:blipFill>
        <p:spPr>
          <a:xfrm>
            <a:off x="381000" y="1588"/>
            <a:ext cx="11430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9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F05722"/>
          </a:solidFill>
          <a:latin typeface="Roboto Slab" charset="0"/>
          <a:ea typeface="Roboto Slab" charset="0"/>
          <a:cs typeface="Roboto Slab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90B08-39B7-4148-963A-F3EE303629E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F620C-BCDF-3140-BE99-E24AF5ED9B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401320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3" r:id="rId12"/>
    <p:sldLayoutId id="2147483684" r:id="rId13"/>
    <p:sldLayoutId id="2147483686" r:id="rId14"/>
    <p:sldLayoutId id="2147483668" r:id="rId15"/>
    <p:sldLayoutId id="2147483655" r:id="rId16"/>
    <p:sldLayoutId id="21474836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 Slab"/>
          <a:ea typeface="Roboto Black" panose="02000000000000000000" pitchFamily="2" charset="0"/>
          <a:cs typeface="Roboto Black" panose="02000000000000000000" pitchFamily="2" charset="0"/>
        </a:defRPr>
      </a:lvl1pPr>
    </p:titleStyle>
    <p:bodyStyle>
      <a:lvl1pPr marL="346075" indent="-346075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Courier New" charset="0"/>
        <a:buChar char="o"/>
        <a:tabLst/>
        <a:defRPr sz="2800" b="0" i="0" kern="1200">
          <a:solidFill>
            <a:schemeClr val="tx1"/>
          </a:solidFill>
          <a:latin typeface="Roboto Slab"/>
          <a:ea typeface="Roboto Black" panose="02000000000000000000" pitchFamily="2" charset="0"/>
          <a:cs typeface="Roboto Black" panose="02000000000000000000" pitchFamily="2" charset="0"/>
        </a:defRPr>
      </a:lvl1pPr>
      <a:lvl2pPr marL="808038" indent="-350838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Courier New" charset="0"/>
        <a:buChar char="o"/>
        <a:tabLst/>
        <a:defRPr sz="2400" b="0" i="0" kern="1200">
          <a:solidFill>
            <a:schemeClr val="tx1"/>
          </a:solidFill>
          <a:latin typeface="Roboto Slab"/>
          <a:ea typeface="Roboto Black" panose="02000000000000000000" pitchFamily="2" charset="0"/>
          <a:cs typeface="Roboto Black" panose="02000000000000000000" pitchFamily="2" charset="0"/>
        </a:defRPr>
      </a:lvl2pPr>
      <a:lvl3pPr marL="1258888" indent="-344488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Courier New" charset="0"/>
        <a:buChar char="o"/>
        <a:tabLst/>
        <a:defRPr sz="2000" b="0" i="0" kern="1200">
          <a:solidFill>
            <a:schemeClr val="tx1"/>
          </a:solidFill>
          <a:latin typeface="Roboto Slab"/>
          <a:ea typeface="Roboto Black" panose="02000000000000000000" pitchFamily="2" charset="0"/>
          <a:cs typeface="Roboto Black" panose="02000000000000000000" pitchFamily="2" charset="0"/>
        </a:defRPr>
      </a:lvl3pPr>
      <a:lvl4pPr marL="1720850" indent="-3492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Courier New" charset="0"/>
        <a:buChar char="o"/>
        <a:tabLst/>
        <a:defRPr sz="1800" b="0" i="0" kern="1200">
          <a:solidFill>
            <a:schemeClr val="tx1"/>
          </a:solidFill>
          <a:latin typeface="Roboto Slab"/>
          <a:ea typeface="Roboto Black" panose="02000000000000000000" pitchFamily="2" charset="0"/>
          <a:cs typeface="Roboto Black" panose="02000000000000000000" pitchFamily="2" charset="0"/>
        </a:defRPr>
      </a:lvl4pPr>
      <a:lvl5pPr marL="2173288" indent="-344488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Courier New" charset="0"/>
        <a:buChar char="o"/>
        <a:tabLst/>
        <a:defRPr sz="1800" b="0" i="0" kern="1200">
          <a:solidFill>
            <a:schemeClr val="tx1"/>
          </a:solidFill>
          <a:latin typeface="Roboto Slab"/>
          <a:ea typeface="Roboto Black" panose="02000000000000000000" pitchFamily="2" charset="0"/>
          <a:cs typeface="Roboto Black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412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</p:sldLayoutIdLst>
  <p:transition>
    <p:fade/>
  </p:transition>
  <p:hf hdr="0" ftr="0" dt="0"/>
  <p:txStyles>
    <p:titleStyle>
      <a:lvl1pPr marL="0" indent="0" algn="ctr" defTabSz="-18497088" rtl="0" eaLnBrk="1" fontAlgn="base" hangingPunct="1">
        <a:spcBef>
          <a:spcPct val="0"/>
        </a:spcBef>
        <a:spcAft>
          <a:spcPct val="0"/>
        </a:spcAft>
        <a:defRPr lang="en-US" sz="3867" b="1" dirty="0" smtClean="0">
          <a:solidFill>
            <a:schemeClr val="tx2"/>
          </a:solidFill>
          <a:latin typeface="Calibri"/>
          <a:ea typeface="+mj-ea"/>
          <a:cs typeface="Segoe UI" pitchFamily="34" charset="0"/>
        </a:defRPr>
      </a:lvl1pPr>
      <a:lvl2pPr marL="457189" indent="-457189" algn="ctr" defTabSz="-18497088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457189" indent="-457189" algn="ctr" defTabSz="-18497088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457189" indent="-457189" algn="ctr" defTabSz="-18497088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457189" indent="-457189" algn="ctr" defTabSz="-18497088" rtl="0" eaLnBrk="1" fontAlgn="base" hangingPunct="1">
        <a:spcBef>
          <a:spcPct val="0"/>
        </a:spcBef>
        <a:spcAft>
          <a:spcPct val="0"/>
        </a:spcAft>
        <a:defRPr sz="3733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609585" algn="l" eaLnBrk="1" fontAlgn="base" hangingPunct="1">
        <a:spcBef>
          <a:spcPct val="0"/>
        </a:spcBef>
        <a:spcAft>
          <a:spcPct val="0"/>
        </a:spcAft>
        <a:defRPr sz="3733" b="1">
          <a:solidFill>
            <a:schemeClr val="tx2">
              <a:alpha val="100000"/>
            </a:schemeClr>
          </a:solidFill>
          <a:latin typeface="Verdana"/>
        </a:defRPr>
      </a:lvl6pPr>
      <a:lvl7pPr marL="1219170" algn="l" eaLnBrk="1" fontAlgn="base" hangingPunct="1">
        <a:spcBef>
          <a:spcPct val="0"/>
        </a:spcBef>
        <a:spcAft>
          <a:spcPct val="0"/>
        </a:spcAft>
        <a:defRPr sz="3733" b="1">
          <a:solidFill>
            <a:schemeClr val="tx2">
              <a:alpha val="100000"/>
            </a:schemeClr>
          </a:solidFill>
          <a:latin typeface="Verdana"/>
        </a:defRPr>
      </a:lvl7pPr>
      <a:lvl8pPr marL="1828754" algn="l" eaLnBrk="1" fontAlgn="base" hangingPunct="1">
        <a:spcBef>
          <a:spcPct val="0"/>
        </a:spcBef>
        <a:spcAft>
          <a:spcPct val="0"/>
        </a:spcAft>
        <a:defRPr sz="3733" b="1">
          <a:solidFill>
            <a:schemeClr val="tx2">
              <a:alpha val="100000"/>
            </a:schemeClr>
          </a:solidFill>
          <a:latin typeface="Verdana"/>
        </a:defRPr>
      </a:lvl8pPr>
      <a:lvl9pPr marL="2438339" algn="l" eaLnBrk="1" fontAlgn="base" hangingPunct="1">
        <a:spcBef>
          <a:spcPct val="0"/>
        </a:spcBef>
        <a:spcAft>
          <a:spcPct val="0"/>
        </a:spcAft>
        <a:defRPr sz="3733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457189" indent="-457189" algn="l" defTabSz="-18497088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8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990575" indent="-380990" algn="l" defTabSz="-18497088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2533"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523962" indent="-304792" algn="l" defTabSz="-18497088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2267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2133547" indent="-304792" algn="l" defTabSz="-18497088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20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743131" indent="-304792" algn="l" defTabSz="-18497088" rtl="0" eaLnBrk="1" fontAlgn="base" hangingPunct="1">
        <a:spcBef>
          <a:spcPct val="20000"/>
        </a:spcBef>
        <a:spcAft>
          <a:spcPct val="0"/>
        </a:spcAft>
        <a:buSzPct val="50000"/>
        <a:buFont typeface="Wingdings" pitchFamily="2" charset="2"/>
        <a:buChar char="o"/>
        <a:defRPr sz="1733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3352716" indent="-304792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867" b="1">
          <a:solidFill>
            <a:schemeClr val="tx1">
              <a:alpha val="100000"/>
            </a:schemeClr>
          </a:solidFill>
          <a:latin typeface="+mn-lt"/>
        </a:defRPr>
      </a:lvl6pPr>
      <a:lvl7pPr marL="3962301" indent="-304792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867" b="1">
          <a:solidFill>
            <a:schemeClr val="tx1">
              <a:alpha val="100000"/>
            </a:schemeClr>
          </a:solidFill>
          <a:latin typeface="+mn-lt"/>
        </a:defRPr>
      </a:lvl7pPr>
      <a:lvl8pPr marL="4571886" indent="-304792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867" b="1">
          <a:solidFill>
            <a:schemeClr val="tx1">
              <a:alpha val="100000"/>
            </a:schemeClr>
          </a:solidFill>
          <a:latin typeface="+mn-lt"/>
        </a:defRPr>
      </a:lvl8pPr>
      <a:lvl9pPr marL="5181470" indent="-304792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867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609585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121917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828754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2438339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3047924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3657509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4267093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4876678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103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10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01.png"/><Relationship Id="rId5" Type="http://schemas.microsoft.com/office/2007/relationships/media" Target="../media/media5.mp4"/><Relationship Id="rId10" Type="http://schemas.openxmlformats.org/officeDocument/2006/relationships/image" Target="../media/image100.png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921D-7CCD-468F-B0A8-3EB749EB6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051" y="1671484"/>
            <a:ext cx="9144000" cy="1405860"/>
          </a:xfrm>
        </p:spPr>
        <p:txBody>
          <a:bodyPr>
            <a:normAutofit/>
          </a:bodyPr>
          <a:lstStyle/>
          <a:p>
            <a:r>
              <a:rPr lang="en-US" sz="8800" b="1" dirty="0"/>
              <a:t>NativeScript 101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D9CB4-1B35-414E-88B5-1AC964A50A2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54909" y="3362632"/>
            <a:ext cx="2738284" cy="27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97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76284" y="1046086"/>
            <a:ext cx="4590866" cy="547687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Roboto Black" panose="02000000000000000000" pitchFamily="2" charset="0"/>
              </a:rPr>
              <a:t>Binary Choice</a:t>
            </a:r>
            <a:endParaRPr lang="en-US" sz="5400" dirty="0">
              <a:solidFill>
                <a:schemeClr val="tx1"/>
              </a:solidFill>
              <a:latin typeface="Roboto Black" panose="02000000000000000000" pitchFamily="2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62514" y="2272562"/>
            <a:ext cx="2030279" cy="2030279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Native</a:t>
            </a:r>
          </a:p>
        </p:txBody>
      </p:sp>
      <p:sp>
        <p:nvSpPr>
          <p:cNvPr id="8" name="Oval 7"/>
          <p:cNvSpPr/>
          <p:nvPr/>
        </p:nvSpPr>
        <p:spPr>
          <a:xfrm>
            <a:off x="2091694" y="2272562"/>
            <a:ext cx="2030279" cy="20302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Hybrid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403684" y="3244569"/>
            <a:ext cx="1565328" cy="0"/>
          </a:xfrm>
          <a:prstGeom prst="straightConnector1">
            <a:avLst/>
          </a:prstGeom>
          <a:ln w="12700">
            <a:solidFill>
              <a:schemeClr val="accent4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69012" y="4522938"/>
            <a:ext cx="37978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😎 Best experience</a:t>
            </a:r>
          </a:p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🐢 One platform at a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9046" y="4522938"/>
            <a:ext cx="33650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🔥 Fast to market</a:t>
            </a:r>
          </a:p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😭 Compromise on 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D2073-93A0-4501-88E6-FB846B948BE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26959" y="570762"/>
            <a:ext cx="1481703" cy="148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5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29" y="29860"/>
            <a:ext cx="6490447" cy="681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4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45" y="540620"/>
            <a:ext cx="6896100" cy="47148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3563" y="5751871"/>
            <a:ext cx="9163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UI Display Thin" charset="0"/>
                <a:ea typeface="SF UI Display Thin" charset="0"/>
                <a:cs typeface="SF UI Display Thin" charset="0"/>
              </a:rPr>
              <a:t>https://info.dynatrace.com/rs/compuware/images/Mobile_App_Survey_Report.pdf</a:t>
            </a:r>
          </a:p>
        </p:txBody>
      </p:sp>
    </p:spTree>
    <p:extLst>
      <p:ext uri="{BB962C8B-B14F-4D97-AF65-F5344CB8AC3E}">
        <p14:creationId xmlns:p14="http://schemas.microsoft.com/office/powerpoint/2010/main" val="98674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256" y="486850"/>
            <a:ext cx="7534275" cy="50387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3563" y="5751871"/>
            <a:ext cx="9163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UI Display Thin" charset="0"/>
                <a:ea typeface="SF UI Display Thin" charset="0"/>
                <a:cs typeface="SF UI Display Thin" charset="0"/>
              </a:rPr>
              <a:t>https://info.dynatrace.com/rs/compuware/images/Mobile_App_Survey_Report.pdf</a:t>
            </a:r>
          </a:p>
        </p:txBody>
      </p:sp>
    </p:spTree>
    <p:extLst>
      <p:ext uri="{BB962C8B-B14F-4D97-AF65-F5344CB8AC3E}">
        <p14:creationId xmlns:p14="http://schemas.microsoft.com/office/powerpoint/2010/main" val="2318744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6366410" y="2272558"/>
            <a:ext cx="2030279" cy="2030279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Native</a:t>
            </a:r>
          </a:p>
        </p:txBody>
      </p:sp>
      <p:sp>
        <p:nvSpPr>
          <p:cNvPr id="8" name="Oval 7"/>
          <p:cNvSpPr/>
          <p:nvPr/>
        </p:nvSpPr>
        <p:spPr>
          <a:xfrm>
            <a:off x="2095590" y="2272558"/>
            <a:ext cx="2030279" cy="20302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Hybrid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407579" y="3244565"/>
            <a:ext cx="1565328" cy="0"/>
          </a:xfrm>
          <a:prstGeom prst="straightConnector1">
            <a:avLst/>
          </a:prstGeom>
          <a:ln w="12700">
            <a:solidFill>
              <a:schemeClr val="accent4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39552" y="4302837"/>
            <a:ext cx="2932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🔥 Fast to market</a:t>
            </a:r>
          </a:p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😎 Best experience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190243" y="3244565"/>
            <a:ext cx="0" cy="93957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351146" y="1193566"/>
            <a:ext cx="7678195" cy="547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pPr algn="ctr"/>
            <a:r>
              <a:rPr lang="en-US" sz="5400" strike="sngStrike" dirty="0">
                <a:latin typeface="Roboto Black" panose="02000000000000000000" pitchFamily="2" charset="0"/>
              </a:rPr>
              <a:t>Binary Choice</a:t>
            </a:r>
          </a:p>
        </p:txBody>
      </p:sp>
    </p:spTree>
    <p:extLst>
      <p:ext uri="{BB962C8B-B14F-4D97-AF65-F5344CB8AC3E}">
        <p14:creationId xmlns:p14="http://schemas.microsoft.com/office/powerpoint/2010/main" val="31678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004926" y="2042027"/>
            <a:ext cx="1932953" cy="547687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ea typeface="Roboto Light" panose="02000000000000000000" pitchFamily="2" charset="0"/>
                <a:cs typeface="Roboto Light" panose="02000000000000000000" pitchFamily="2" charset="0"/>
              </a:rPr>
              <a:t>Native JavaScript</a:t>
            </a:r>
          </a:p>
        </p:txBody>
      </p:sp>
      <p:sp>
        <p:nvSpPr>
          <p:cNvPr id="8" name="Oval 7"/>
          <p:cNvSpPr/>
          <p:nvPr/>
        </p:nvSpPr>
        <p:spPr>
          <a:xfrm>
            <a:off x="3928620" y="1374305"/>
            <a:ext cx="2030279" cy="2030279"/>
          </a:xfrm>
          <a:prstGeom prst="ellipse">
            <a:avLst/>
          </a:prstGeom>
          <a:noFill/>
          <a:ln w="190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prstClr val="black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943760" y="3534306"/>
            <a:ext cx="0" cy="6545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19915" y="4188891"/>
            <a:ext cx="2932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🔥 Fast to market</a:t>
            </a:r>
          </a:p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😎 Best 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12499-5065-4B11-B419-734E376DB77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41" y="153384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4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444330" y="2603158"/>
            <a:ext cx="5958016" cy="2759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 App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38" y="5957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+mj-lt"/>
              </a:rPr>
              <a:t>"JavaScript-Driven Native"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330" y="1730783"/>
            <a:ext cx="5958016" cy="8516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Native UI driven by JavaScript</a:t>
            </a:r>
          </a:p>
        </p:txBody>
      </p:sp>
      <p:sp>
        <p:nvSpPr>
          <p:cNvPr id="4" name="Rectangle 3"/>
          <p:cNvSpPr/>
          <p:nvPr/>
        </p:nvSpPr>
        <p:spPr>
          <a:xfrm>
            <a:off x="2638947" y="3052331"/>
            <a:ext cx="2792628" cy="8649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 UI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947" y="3958709"/>
            <a:ext cx="5601730" cy="3249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JavaScript-to-Native bridge</a:t>
            </a:r>
          </a:p>
        </p:txBody>
      </p:sp>
      <p:sp>
        <p:nvSpPr>
          <p:cNvPr id="6" name="Rectangle 5"/>
          <p:cNvSpPr/>
          <p:nvPr/>
        </p:nvSpPr>
        <p:spPr>
          <a:xfrm>
            <a:off x="2638947" y="4325078"/>
            <a:ext cx="5601730" cy="8649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 Engine</a:t>
            </a:r>
          </a:p>
          <a:p>
            <a:pPr algn="ctr"/>
            <a:r>
              <a:rPr lang="en-US" sz="1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(Your app code runs here)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89240" y="3052330"/>
            <a:ext cx="2751437" cy="8649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 APIs</a:t>
            </a:r>
          </a:p>
        </p:txBody>
      </p:sp>
    </p:spTree>
    <p:extLst>
      <p:ext uri="{BB962C8B-B14F-4D97-AF65-F5344CB8AC3E}">
        <p14:creationId xmlns:p14="http://schemas.microsoft.com/office/powerpoint/2010/main" val="87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583" y="2147036"/>
            <a:ext cx="2397760" cy="23977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9212" y="4588400"/>
            <a:ext cx="228242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NativeScript</a:t>
            </a:r>
          </a:p>
          <a:p>
            <a:pPr algn="ctr"/>
            <a:r>
              <a:rPr lang="en-US" sz="2667" b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(by Progress)</a:t>
            </a:r>
            <a:endParaRPr lang="en-US" sz="2400" b="1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24583" y="4588400"/>
            <a:ext cx="2377440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React Native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(by Facebook)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28887" y="488990"/>
            <a:ext cx="8941863" cy="1698584"/>
            <a:chOff x="1838184" y="414952"/>
            <a:chExt cx="8941863" cy="1698584"/>
          </a:xfrm>
        </p:grpSpPr>
        <p:sp>
          <p:nvSpPr>
            <p:cNvPr id="16" name="Left Bracket 15"/>
            <p:cNvSpPr/>
            <p:nvPr/>
          </p:nvSpPr>
          <p:spPr>
            <a:xfrm rot="5400000">
              <a:off x="5737832" y="-654345"/>
              <a:ext cx="663787" cy="4871975"/>
            </a:xfrm>
            <a:prstGeom prst="leftBracket">
              <a:avLst>
                <a:gd name="adj" fmla="val 0"/>
              </a:avLst>
            </a:prstGeom>
            <a:ln>
              <a:solidFill>
                <a:srgbClr val="3D59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38184" y="414952"/>
              <a:ext cx="89418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rgbClr val="3D59FE"/>
                  </a:solidFill>
                  <a:latin typeface="+mj-lt"/>
                  <a:ea typeface="Roboto Black" panose="02000000000000000000" pitchFamily="2" charset="0"/>
                  <a:cs typeface="Roboto Black" panose="02000000000000000000" pitchFamily="2" charset="0"/>
                </a:rPr>
                <a:t>JavaScript-Driven Native</a:t>
              </a:r>
            </a:p>
          </p:txBody>
        </p:sp>
      </p:grpSp>
      <p:pic>
        <p:nvPicPr>
          <p:cNvPr id="20" name="Shape 48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352" y="2299041"/>
            <a:ext cx="2098151" cy="209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615" y="2352017"/>
            <a:ext cx="1006206" cy="9122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57040" y="2623497"/>
            <a:ext cx="114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Weex</a:t>
            </a:r>
            <a:endParaRPr lang="en-US" b="1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050" name="Picture 2" descr="https://avatars2.githubusercontent.com/u/10243317?v=3&amp;s=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615" y="3525095"/>
            <a:ext cx="1006206" cy="100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207821" y="3843532"/>
            <a:ext cx="129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FuseTools</a:t>
            </a:r>
            <a:endParaRPr lang="en-US" sz="1600" b="1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026" name="Picture 2" descr="Flutter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615" y="4792086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207821" y="5078531"/>
            <a:ext cx="99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Flutter</a:t>
            </a:r>
            <a:endParaRPr lang="en-US" sz="1600" b="1" dirty="0">
              <a:solidFill>
                <a:prstClr val="black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9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3865" y="1892645"/>
            <a:ext cx="5236176" cy="2759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 App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482" y="2341818"/>
            <a:ext cx="2454289" cy="8649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 UI</a:t>
            </a:r>
          </a:p>
        </p:txBody>
      </p:sp>
      <p:sp>
        <p:nvSpPr>
          <p:cNvPr id="5" name="Rectangle 4"/>
          <p:cNvSpPr/>
          <p:nvPr/>
        </p:nvSpPr>
        <p:spPr>
          <a:xfrm>
            <a:off x="328482" y="3248196"/>
            <a:ext cx="4923056" cy="3249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JavaScript-to-Native runtime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482" y="3614565"/>
            <a:ext cx="4923056" cy="8649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 Engine</a:t>
            </a:r>
          </a:p>
          <a:p>
            <a:r>
              <a:rPr lang="en-US" sz="1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(Your app code runs here)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7500" y="2341818"/>
            <a:ext cx="2394038" cy="8649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 APIs</a:t>
            </a:r>
          </a:p>
        </p:txBody>
      </p:sp>
      <p:pic>
        <p:nvPicPr>
          <p:cNvPr id="11" name="Shape 48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653" y="631333"/>
            <a:ext cx="990599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5771750" y="1892645"/>
            <a:ext cx="5236176" cy="27596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 App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00233" y="2341818"/>
            <a:ext cx="2454289" cy="8649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 UI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00233" y="3614565"/>
            <a:ext cx="4923056" cy="8649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 Engine</a:t>
            </a:r>
          </a:p>
          <a:p>
            <a:pPr algn="ctr"/>
            <a:r>
              <a:rPr lang="en-US" sz="1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(Your app code runs here)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29251" y="2341818"/>
            <a:ext cx="2394038" cy="8649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Native APIs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6360" y="440833"/>
            <a:ext cx="1371597" cy="137159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000233" y="3248196"/>
            <a:ext cx="778477" cy="3249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API Wrapper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28327" y="3248196"/>
            <a:ext cx="778477" cy="3249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API Wrapper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68" y="1235369"/>
            <a:ext cx="961768" cy="57706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420113" y="3653375"/>
            <a:ext cx="778477" cy="3249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Plugins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588688" y="3653375"/>
            <a:ext cx="778477" cy="3249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Plugins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56421" y="3248196"/>
            <a:ext cx="778477" cy="3249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API Wrapper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484515" y="3249494"/>
            <a:ext cx="778477" cy="3249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API Wrapper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312609" y="3249494"/>
            <a:ext cx="778477" cy="3249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API Wrapper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140704" y="3249494"/>
            <a:ext cx="778477" cy="3249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API Wrapper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9180" y="4839883"/>
            <a:ext cx="4713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Plugins created with JS/TypeScript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Angular Support (or not </a:t>
            </a: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  <a:sym typeface="Wingdings" panose="05000000000000000000" pitchFamily="2" charset="2"/>
              </a:rPr>
              <a:t>)</a:t>
            </a:r>
            <a:endParaRPr lang="en-US" sz="2000" dirty="0">
              <a:solidFill>
                <a:prstClr val="white">
                  <a:lumMod val="50000"/>
                </a:prstClr>
              </a:solidFill>
              <a:latin typeface="Roboto Slab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100% Day 0 API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Everything Runs on UI Thread*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54003" y="4839883"/>
            <a:ext cx="42274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Plugins created with native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React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API Access via Native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white">
                    <a:lumMod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UI Thread vs JS Thread</a:t>
            </a:r>
          </a:p>
        </p:txBody>
      </p:sp>
    </p:spTree>
    <p:extLst>
      <p:ext uri="{BB962C8B-B14F-4D97-AF65-F5344CB8AC3E}">
        <p14:creationId xmlns:p14="http://schemas.microsoft.com/office/powerpoint/2010/main" val="188288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1677" y="2172469"/>
            <a:ext cx="910508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800" b="1" dirty="0">
                <a:latin typeface="Roboto" charset="0"/>
                <a:ea typeface="Roboto" charset="0"/>
                <a:cs typeface="Roboto" charset="0"/>
              </a:rPr>
              <a:t>Angular/</a:t>
            </a:r>
            <a:r>
              <a:rPr lang="en-US" sz="4800" b="1" dirty="0" err="1">
                <a:latin typeface="Roboto" charset="0"/>
                <a:ea typeface="Roboto" charset="0"/>
                <a:cs typeface="Roboto" charset="0"/>
              </a:rPr>
              <a:t>Vue</a:t>
            </a:r>
            <a:r>
              <a:rPr lang="en-US" sz="4800" b="1" dirty="0">
                <a:latin typeface="Roboto" charset="0"/>
                <a:ea typeface="Roboto" charset="0"/>
                <a:cs typeface="Roboto" charset="0"/>
              </a:rPr>
              <a:t>/Vanilla </a:t>
            </a:r>
            <a:r>
              <a:rPr lang="en-US" sz="4800" dirty="0">
                <a:latin typeface="Roboto" charset="0"/>
                <a:ea typeface="Roboto" charset="0"/>
                <a:cs typeface="Roboto" charset="0"/>
              </a:rPr>
              <a:t>vs</a:t>
            </a:r>
            <a:r>
              <a:rPr lang="en-US" sz="4800" b="1" dirty="0">
                <a:latin typeface="Roboto" charset="0"/>
                <a:ea typeface="Roboto" charset="0"/>
                <a:cs typeface="Roboto" charset="0"/>
              </a:rPr>
              <a:t> React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800" b="1" dirty="0">
                <a:latin typeface="Roboto" charset="0"/>
                <a:ea typeface="Roboto" charset="0"/>
                <a:cs typeface="Roboto" charset="0"/>
              </a:rPr>
              <a:t>Progress</a:t>
            </a:r>
            <a:r>
              <a:rPr lang="en-US" sz="4800" dirty="0">
                <a:latin typeface="Roboto" charset="0"/>
                <a:ea typeface="Roboto" charset="0"/>
                <a:cs typeface="Roboto" charset="0"/>
              </a:rPr>
              <a:t> vs </a:t>
            </a:r>
            <a:r>
              <a:rPr lang="en-US" sz="4800" b="1" dirty="0">
                <a:latin typeface="Roboto" charset="0"/>
                <a:ea typeface="Roboto" charset="0"/>
                <a:cs typeface="Roboto" charset="0"/>
              </a:rPr>
              <a:t>Facebook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800" b="1" dirty="0">
                <a:latin typeface="Roboto" charset="0"/>
                <a:ea typeface="Roboto" charset="0"/>
                <a:cs typeface="Roboto" charset="0"/>
              </a:rPr>
              <a:t>Apache 2.0 </a:t>
            </a:r>
            <a:r>
              <a:rPr lang="en-US" sz="4800" dirty="0">
                <a:latin typeface="Roboto" charset="0"/>
                <a:ea typeface="Roboto" charset="0"/>
                <a:cs typeface="Roboto" charset="0"/>
              </a:rPr>
              <a:t>vs </a:t>
            </a:r>
            <a:r>
              <a:rPr lang="en-US" sz="4800" b="1" dirty="0">
                <a:latin typeface="Roboto" charset="0"/>
                <a:ea typeface="Roboto" charset="0"/>
                <a:cs typeface="Roboto" charset="0"/>
              </a:rPr>
              <a:t>BSD+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latin typeface="SF UI Display Thin" charset="0"/>
              <a:ea typeface="SF UI Display Thin" charset="0"/>
              <a:cs typeface="SF UI Display Thin" charset="0"/>
            </a:endParaRPr>
          </a:p>
        </p:txBody>
      </p:sp>
      <p:pic>
        <p:nvPicPr>
          <p:cNvPr id="6" name="Shape 487">
            <a:extLst>
              <a:ext uri="{FF2B5EF4-FFF2-40B4-BE49-F238E27FC236}">
                <a16:creationId xmlns:a16="http://schemas.microsoft.com/office/drawing/2014/main" id="{BFC41462-E674-410B-AB5B-EE63AD55F313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0754" y="395385"/>
            <a:ext cx="1631981" cy="1631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F1539E-6E44-4360-9773-B626CEECC2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763" y="326559"/>
            <a:ext cx="1777084" cy="1777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4D6DCA-018A-4ADD-8FE1-23DB07F4D62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25" y="765733"/>
            <a:ext cx="924955" cy="924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A6C91-431D-4A09-866A-EDB4E03DACF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337975" y="765733"/>
            <a:ext cx="924954" cy="9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7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921D-7CCD-468F-B0A8-3EB749EB6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051" y="1671484"/>
            <a:ext cx="9144000" cy="1405860"/>
          </a:xfrm>
        </p:spPr>
        <p:txBody>
          <a:bodyPr>
            <a:normAutofit/>
          </a:bodyPr>
          <a:lstStyle/>
          <a:p>
            <a:r>
              <a:rPr lang="en-US" sz="8800" b="1" dirty="0"/>
              <a:t>NativeScript 101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D9CB4-1B35-414E-88B5-1AC964A50A2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13438" y="3362632"/>
            <a:ext cx="2738284" cy="27382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FDE177-07D0-4FB7-B3A9-BA708A7612F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88077" y="3432278"/>
            <a:ext cx="993058" cy="972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9FA94-3943-4020-8CC0-C602211B305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84025" y="3432278"/>
            <a:ext cx="993058" cy="972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AC3F7-D118-494B-800C-A9719817F7E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21345" y="5128342"/>
            <a:ext cx="993058" cy="972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DA39E-269E-4E83-82E6-69DDC8C777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50757" y="5128342"/>
            <a:ext cx="993058" cy="972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01C26-2DB0-4EAB-AFC6-96629CB0554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22383" y="3432278"/>
            <a:ext cx="2803013" cy="28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55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5671" y="436878"/>
            <a:ext cx="9239366" cy="547687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+mj-lt"/>
              </a:rPr>
              <a:t>JavaScript-Driven Native</a:t>
            </a:r>
            <a:endParaRPr 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60215" y="1195629"/>
            <a:ext cx="2030279" cy="2030279"/>
          </a:xfrm>
          <a:prstGeom prst="ellipse">
            <a:avLst/>
          </a:prstGeom>
          <a:noFill/>
          <a:ln w="1905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prstClr val="black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475355" y="3355630"/>
            <a:ext cx="0" cy="65458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Callout 1 2"/>
          <p:cNvSpPr/>
          <p:nvPr/>
        </p:nvSpPr>
        <p:spPr>
          <a:xfrm>
            <a:off x="336945" y="4464178"/>
            <a:ext cx="2967486" cy="1199035"/>
          </a:xfrm>
          <a:prstGeom prst="borderCallout1">
            <a:avLst>
              <a:gd name="adj1" fmla="val 14750"/>
              <a:gd name="adj2" fmla="val 99516"/>
              <a:gd name="adj3" fmla="val -16230"/>
              <a:gd name="adj4" fmla="val 128861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Share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Reuse existing skills/teams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Reuse existing libraries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7574935" y="4728721"/>
            <a:ext cx="2967486" cy="1199035"/>
          </a:xfrm>
          <a:prstGeom prst="borderCallout1">
            <a:avLst>
              <a:gd name="adj1" fmla="val 16908"/>
              <a:gd name="adj2" fmla="val -193"/>
              <a:gd name="adj3" fmla="val -5564"/>
              <a:gd name="adj4" fmla="val -20775"/>
            </a:avLst>
          </a:prstGeom>
          <a:solidFill>
            <a:schemeClr val="tx1">
              <a:lumMod val="10000"/>
              <a:lumOff val="9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Native UI (no WebView!)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Full access to device APIs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Immediate access to new OS features</a:t>
            </a:r>
          </a:p>
        </p:txBody>
      </p:sp>
      <p:pic>
        <p:nvPicPr>
          <p:cNvPr id="13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342" y="1617756"/>
            <a:ext cx="1186024" cy="118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4151510" y="4010215"/>
            <a:ext cx="2932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🔥 Fast to market</a:t>
            </a:r>
          </a:p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😎 Best experience</a:t>
            </a:r>
          </a:p>
        </p:txBody>
      </p:sp>
    </p:spTree>
    <p:extLst>
      <p:ext uri="{BB962C8B-B14F-4D97-AF65-F5344CB8AC3E}">
        <p14:creationId xmlns:p14="http://schemas.microsoft.com/office/powerpoint/2010/main" val="307374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Intro to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NativeScript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it? How does it work?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0C33C7-3598-45B9-9F93-19E8A58630E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2821859"/>
            <a:ext cx="1947606" cy="19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15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hibit B: Young Christopher Walk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57188"/>
            <a:ext cx="4762500" cy="61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34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243"/>
          <p:cNvCxnSpPr/>
          <p:nvPr/>
        </p:nvCxnSpPr>
        <p:spPr>
          <a:xfrm>
            <a:off x="64669" y="3354726"/>
            <a:ext cx="10619999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725267" y="3563007"/>
            <a:ext cx="1018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2013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1332" y="3563007"/>
            <a:ext cx="1018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2014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97397" y="3563007"/>
            <a:ext cx="1018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83462" y="3563007"/>
            <a:ext cx="1018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2016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69527" y="3563007"/>
            <a:ext cx="1018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white">
                    <a:lumMod val="50000"/>
                  </a:prstClr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2017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9251" y="2188757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Early prototypes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31340" y="2188757"/>
            <a:ext cx="1578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“Core” engineering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9539" y="2186422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Public launch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67446" y="2186422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D59FE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Adoption ramp-up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29066" y="2186422"/>
            <a:ext cx="1450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Mass adoption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628793" y="1538265"/>
            <a:ext cx="1899693" cy="3461657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89476" y="5416851"/>
            <a:ext cx="5370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prstClr val="black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1311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5383" y="461223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b="0" dirty="0">
                <a:latin typeface="+mj-lt"/>
                <a:ea typeface="Roboto Black" panose="02000000000000000000" pitchFamily="2" charset="0"/>
                <a:cs typeface="Roboto Black" panose="02000000000000000000" pitchFamily="2" charset="0"/>
              </a:rPr>
              <a:t>NativeScript npm Downloads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C4DE8-FC85-41BF-AAF5-04DEF37A8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3" y="1600199"/>
            <a:ext cx="10048299" cy="39943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929391-ED69-4418-8CC3-DF6C4A0C306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62706" y="225490"/>
            <a:ext cx="1020105" cy="10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3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ADD810-62C8-415E-B0CF-A66AF155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2" y="761233"/>
            <a:ext cx="10147351" cy="53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63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662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NativeScript?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5267121" y="1825625"/>
            <a:ext cx="554014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Open source framework (ASLv2)</a:t>
            </a:r>
          </a:p>
          <a:p>
            <a:r>
              <a:rPr lang="en-US" sz="2000" dirty="0"/>
              <a:t>Create native mobile apps for iOS &amp; Android</a:t>
            </a:r>
          </a:p>
          <a:p>
            <a:r>
              <a:rPr lang="en-US" sz="2000" dirty="0"/>
              <a:t>Use web skills</a:t>
            </a:r>
          </a:p>
          <a:p>
            <a:pPr lvl="1"/>
            <a:r>
              <a:rPr lang="en-US" sz="1600" dirty="0"/>
              <a:t>JS, CSS, XML-based markup</a:t>
            </a:r>
          </a:p>
          <a:p>
            <a:r>
              <a:rPr lang="en-US" sz="2000" dirty="0"/>
              <a:t>Write once, run everywhere</a:t>
            </a:r>
          </a:p>
          <a:p>
            <a:pPr lvl="2"/>
            <a:r>
              <a:rPr lang="en-US" sz="1600" dirty="0"/>
              <a:t>Share 100% code between iOS/Android</a:t>
            </a:r>
          </a:p>
          <a:p>
            <a:pPr lvl="2"/>
            <a:r>
              <a:rPr lang="en-US" sz="1600" dirty="0"/>
              <a:t>Share 80% code with web</a:t>
            </a:r>
          </a:p>
          <a:p>
            <a:r>
              <a:rPr lang="en-US" sz="2000" dirty="0"/>
              <a:t>Reuse popular plugins from NodeJS/iOS/Android</a:t>
            </a:r>
          </a:p>
          <a:p>
            <a:r>
              <a:rPr lang="en-US" sz="2000" dirty="0"/>
              <a:t>Integrates deeply with Angular and TypeScript</a:t>
            </a:r>
          </a:p>
          <a:p>
            <a:endParaRPr lang="en-US" sz="2000" dirty="0"/>
          </a:p>
        </p:txBody>
      </p:sp>
      <p:pic>
        <p:nvPicPr>
          <p:cNvPr id="3" name="Shape 48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99" y="2288085"/>
            <a:ext cx="2873777" cy="2873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71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5170" y="1985041"/>
            <a:ext cx="8492521" cy="2154339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+mj-lt"/>
              </a:rPr>
              <a:t>The </a:t>
            </a:r>
            <a:r>
              <a:rPr lang="en-US" sz="6600" dirty="0">
                <a:solidFill>
                  <a:srgbClr val="3D5AFE"/>
                </a:solidFill>
                <a:latin typeface="+mj-lt"/>
              </a:rPr>
              <a:t>{N}</a:t>
            </a:r>
            <a:r>
              <a:rPr lang="en-US" sz="6600" dirty="0">
                <a:solidFill>
                  <a:schemeClr val="accent4"/>
                </a:solidFill>
                <a:latin typeface="+mj-lt"/>
              </a:rPr>
              <a:t> </a:t>
            </a:r>
            <a:r>
              <a:rPr lang="en-US" sz="6600" b="1" dirty="0">
                <a:latin typeface="+mj-lt"/>
              </a:rPr>
              <a:t>difference</a:t>
            </a:r>
            <a:r>
              <a:rPr lang="is-IS" sz="6600" dirty="0">
                <a:latin typeface="+mj-lt"/>
              </a:rPr>
              <a:t>…</a:t>
            </a:r>
            <a:endParaRPr lang="en-US" sz="66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DBD48-8879-4F32-BDDB-8B631D84152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48366" y="2526890"/>
            <a:ext cx="2104923" cy="21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05509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4239" y="5502860"/>
            <a:ext cx="2681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>
                    <a:lumMod val="75000"/>
                  </a:prstClr>
                </a:solidFill>
                <a:latin typeface="Avenir Light" charset="0"/>
                <a:ea typeface="Avenir Light" charset="0"/>
                <a:cs typeface="Avenir Light" charset="0"/>
              </a:rPr>
              <a:t>Demo available in the app stores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4232" y="2517290"/>
            <a:ext cx="320408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Rich, animated, “no compromise” native UI</a:t>
            </a:r>
          </a:p>
          <a:p>
            <a:r>
              <a:rPr lang="en-US" sz="2400" dirty="0">
                <a:solidFill>
                  <a:prstClr val="white">
                    <a:lumMod val="75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308600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374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4713" y="2377440"/>
            <a:ext cx="25934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Measurable native UI performance</a:t>
            </a:r>
          </a:p>
          <a:p>
            <a:r>
              <a:rPr lang="en-US" sz="32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(“no jank”)</a:t>
            </a:r>
          </a:p>
        </p:txBody>
      </p:sp>
      <p:sp>
        <p:nvSpPr>
          <p:cNvPr id="6" name="Oval 5"/>
          <p:cNvSpPr/>
          <p:nvPr/>
        </p:nvSpPr>
        <p:spPr>
          <a:xfrm>
            <a:off x="105424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2</a:t>
            </a:r>
          </a:p>
        </p:txBody>
      </p:sp>
      <p:pic>
        <p:nvPicPr>
          <p:cNvPr id="7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143" y="833604"/>
            <a:ext cx="6558727" cy="4757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/>
          <p:cNvGrpSpPr/>
          <p:nvPr/>
        </p:nvGrpSpPr>
        <p:grpSpPr>
          <a:xfrm>
            <a:off x="3538333" y="833604"/>
            <a:ext cx="6588009" cy="4467689"/>
            <a:chOff x="1066404" y="102085"/>
            <a:chExt cx="6857745" cy="4340375"/>
          </a:xfrm>
        </p:grpSpPr>
        <p:sp>
          <p:nvSpPr>
            <p:cNvPr id="9" name="Rectangle 8"/>
            <p:cNvSpPr/>
            <p:nvPr/>
          </p:nvSpPr>
          <p:spPr>
            <a:xfrm>
              <a:off x="1066404" y="3124200"/>
              <a:ext cx="6827265" cy="1318260"/>
            </a:xfrm>
            <a:prstGeom prst="rect">
              <a:avLst/>
            </a:prstGeom>
            <a:noFill/>
            <a:ln w="76200">
              <a:solidFill>
                <a:srgbClr val="3D59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96884" y="102085"/>
              <a:ext cx="6827265" cy="2991635"/>
            </a:xfrm>
            <a:prstGeom prst="rect">
              <a:avLst/>
            </a:prstGeom>
            <a:solidFill>
              <a:schemeClr val="bg1">
                <a:lumMod val="6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Shape 48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182" y="3123746"/>
            <a:ext cx="706882" cy="70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76" y="3044413"/>
            <a:ext cx="1294731" cy="874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637" y="2801009"/>
            <a:ext cx="1352355" cy="135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1959" y="1325624"/>
            <a:ext cx="37786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Rob Lauer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82357" y="2536469"/>
            <a:ext cx="2497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4775E7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@</a:t>
            </a:r>
            <a:r>
              <a:rPr lang="en-US" sz="3200" b="1" dirty="0" err="1">
                <a:solidFill>
                  <a:srgbClr val="4775E7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RobLauer</a:t>
            </a:r>
            <a:endParaRPr lang="en-US" sz="3200" b="1" dirty="0">
              <a:solidFill>
                <a:srgbClr val="4775E7"/>
              </a:solidFill>
              <a:latin typeface="Roboto Slab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347" y="4490655"/>
            <a:ext cx="3541821" cy="1189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0469" y="3596344"/>
            <a:ext cx="6221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Senior Manager, Developer Relations</a:t>
            </a:r>
          </a:p>
        </p:txBody>
      </p:sp>
    </p:spTree>
    <p:extLst>
      <p:ext uri="{BB962C8B-B14F-4D97-AF65-F5344CB8AC3E}">
        <p14:creationId xmlns:p14="http://schemas.microsoft.com/office/powerpoint/2010/main" val="1685989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077" y="2926238"/>
            <a:ext cx="6368845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3D5AFE"/>
                </a:solidFill>
                <a:latin typeface="+mj-lt"/>
              </a:rPr>
              <a:t>NativeScript</a:t>
            </a:r>
            <a:r>
              <a:rPr lang="en-US" sz="5400" dirty="0">
                <a:latin typeface="+mj-lt"/>
              </a:rPr>
              <a:t> 3.x ==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36494" y="2082800"/>
            <a:ext cx="3012440" cy="30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2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015" y="2506533"/>
            <a:ext cx="29787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Maximum code and skill reusability</a:t>
            </a:r>
          </a:p>
        </p:txBody>
      </p:sp>
      <p:sp>
        <p:nvSpPr>
          <p:cNvPr id="6" name="Oval 5"/>
          <p:cNvSpPr/>
          <p:nvPr/>
        </p:nvSpPr>
        <p:spPr>
          <a:xfrm>
            <a:off x="105424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6696" y="5704575"/>
            <a:ext cx="3150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Video credit: Nathan Walker, {N} community member</a:t>
            </a:r>
          </a:p>
        </p:txBody>
      </p:sp>
      <p:pic>
        <p:nvPicPr>
          <p:cNvPr id="3" name="AngularCodeReuse-NathanWal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9338" y="1108038"/>
            <a:ext cx="6875157" cy="37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015" y="2506533"/>
            <a:ext cx="2978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Reuse existing native libraries</a:t>
            </a:r>
          </a:p>
        </p:txBody>
      </p:sp>
      <p:sp>
        <p:nvSpPr>
          <p:cNvPr id="6" name="Oval 5"/>
          <p:cNvSpPr/>
          <p:nvPr/>
        </p:nvSpPr>
        <p:spPr>
          <a:xfrm>
            <a:off x="105424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17" y="851947"/>
            <a:ext cx="4062343" cy="804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71" y="1803152"/>
            <a:ext cx="3627230" cy="804332"/>
          </a:xfrm>
          <a:prstGeom prst="rect">
            <a:avLst/>
          </a:prstGeom>
        </p:spPr>
      </p:pic>
      <p:pic>
        <p:nvPicPr>
          <p:cNvPr id="1026" name="Picture 2" descr="Image result for np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14" y="2753958"/>
            <a:ext cx="3860547" cy="15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42EDD4-D793-4784-ADCD-7325C5D8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286" y="4402426"/>
            <a:ext cx="4124200" cy="231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5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864" y="1100138"/>
            <a:ext cx="10515600" cy="2852737"/>
          </a:xfrm>
        </p:spPr>
        <p:txBody>
          <a:bodyPr/>
          <a:lstStyle/>
          <a:p>
            <a:r>
              <a:rPr lang="en-US" dirty="0">
                <a:latin typeface="+mj-lt"/>
              </a:rPr>
              <a:t>How does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NativeScript</a:t>
            </a:r>
            <a:r>
              <a:rPr lang="en-US" dirty="0">
                <a:latin typeface="+mj-lt"/>
              </a:rPr>
              <a:t> work?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>
          <a:xfrm>
            <a:off x="337864" y="3960506"/>
            <a:ext cx="10515600" cy="1500187"/>
          </a:xfrm>
        </p:spPr>
        <p:txBody>
          <a:bodyPr>
            <a:normAutofit/>
          </a:bodyPr>
          <a:lstStyle/>
          <a:p>
            <a:r>
              <a:rPr lang="en-US" sz="4400" dirty="0"/>
              <a:t>Under the covers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DF963-242C-4972-BD51-43BD5EDB86D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01819" y="4434348"/>
            <a:ext cx="2017252" cy="20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6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22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041" y="1269392"/>
            <a:ext cx="7071760" cy="39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66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61627"/>
            <a:ext cx="10272822" cy="4922745"/>
          </a:xfrm>
          <a:prstGeom prst="rect">
            <a:avLst/>
          </a:prstGeom>
        </p:spPr>
      </p:pic>
      <p:sp>
        <p:nvSpPr>
          <p:cNvPr id="5" name="Line Callout 2 4"/>
          <p:cNvSpPr/>
          <p:nvPr/>
        </p:nvSpPr>
        <p:spPr>
          <a:xfrm>
            <a:off x="7946571" y="2721429"/>
            <a:ext cx="2579914" cy="1153885"/>
          </a:xfrm>
          <a:prstGeom prst="borderCallout2">
            <a:avLst>
              <a:gd name="adj1" fmla="val 49338"/>
              <a:gd name="adj2" fmla="val -595"/>
              <a:gd name="adj3" fmla="val 50515"/>
              <a:gd name="adj4" fmla="val -26786"/>
              <a:gd name="adj5" fmla="val 106074"/>
              <a:gd name="adj6" fmla="val -47918"/>
            </a:avLst>
          </a:prstGeom>
          <a:noFill/>
          <a:ln w="19050">
            <a:solidFill>
              <a:srgbClr val="3D59FE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Generated at build time for OS &amp; 3</a:t>
            </a:r>
            <a:r>
              <a:rPr lang="en-US" baseline="300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rd</a:t>
            </a:r>
            <a:r>
              <a:rPr lang="en-US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 party native libraries</a:t>
            </a:r>
          </a:p>
        </p:txBody>
      </p:sp>
    </p:spTree>
    <p:extLst>
      <p:ext uri="{BB962C8B-B14F-4D97-AF65-F5344CB8AC3E}">
        <p14:creationId xmlns:p14="http://schemas.microsoft.com/office/powerpoint/2010/main" val="1053280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NativeScript Android Example</a:t>
            </a:r>
          </a:p>
        </p:txBody>
      </p:sp>
      <p:pic>
        <p:nvPicPr>
          <p:cNvPr id="4" name="Picture 3" descr="Screen Shot 2015-02-11 at 9.5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9587" y="2170576"/>
            <a:ext cx="8547100" cy="162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9099" y="4388841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output:</a:t>
            </a:r>
          </a:p>
        </p:txBody>
      </p:sp>
      <p:pic>
        <p:nvPicPr>
          <p:cNvPr id="6" name="Picture 5" descr="Screen Shot 2015-02-11 at 9.55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0574" y="4428421"/>
            <a:ext cx="2159000" cy="622300"/>
          </a:xfrm>
          <a:prstGeom prst="rect">
            <a:avLst/>
          </a:prstGeom>
        </p:spPr>
      </p:pic>
      <p:sp>
        <p:nvSpPr>
          <p:cNvPr id="10" name="Arc 9"/>
          <p:cNvSpPr/>
          <p:nvPr/>
        </p:nvSpPr>
        <p:spPr>
          <a:xfrm rot="2140647">
            <a:off x="7530910" y="3113250"/>
            <a:ext cx="1959752" cy="2630340"/>
          </a:xfrm>
          <a:prstGeom prst="arc">
            <a:avLst>
              <a:gd name="adj1" fmla="val 15916330"/>
              <a:gd name="adj2" fmla="val 1384022"/>
            </a:avLst>
          </a:prstGeom>
          <a:ln w="19050">
            <a:solidFill>
              <a:srgbClr val="3D59F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30085" y="5376165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60" y="2412468"/>
            <a:ext cx="1452427" cy="9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92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NativeScript iOS Example</a:t>
            </a:r>
          </a:p>
        </p:txBody>
      </p:sp>
      <p:pic>
        <p:nvPicPr>
          <p:cNvPr id="6" name="Picture 5" descr="IMG_003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6849" y="1543077"/>
            <a:ext cx="2277521" cy="4048927"/>
          </a:xfrm>
          <a:prstGeom prst="rect">
            <a:avLst/>
          </a:prstGeom>
        </p:spPr>
      </p:pic>
      <p:pic>
        <p:nvPicPr>
          <p:cNvPr id="7" name="Picture 6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749" y="1759688"/>
            <a:ext cx="6515100" cy="2209800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 rot="2140647">
            <a:off x="4249424" y="3189233"/>
            <a:ext cx="1959752" cy="2630340"/>
          </a:xfrm>
          <a:prstGeom prst="arc">
            <a:avLst>
              <a:gd name="adj1" fmla="val 15916330"/>
              <a:gd name="adj2" fmla="val 1384022"/>
            </a:avLst>
          </a:prstGeom>
          <a:ln w="28575">
            <a:solidFill>
              <a:srgbClr val="3D59F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6175" y="5476117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05" y="2207725"/>
            <a:ext cx="1404644" cy="9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0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9 at 4.19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9377" y="-427385"/>
            <a:ext cx="9426576" cy="7863881"/>
          </a:xfrm>
          <a:prstGeom prst="rect">
            <a:avLst/>
          </a:prstGeom>
          <a:effectLst/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443740" y="3162649"/>
            <a:ext cx="2234768" cy="10989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785672" y="3760986"/>
            <a:ext cx="1892836" cy="50652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32652" y="4432591"/>
            <a:ext cx="2992398" cy="1953285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2-16 at 9.55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820" y="2909346"/>
            <a:ext cx="6515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3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93364" y="2294990"/>
            <a:ext cx="5599038" cy="70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4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rPr>
              <a:t>Runs on V8 JavaScript VM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79608" y="5393852"/>
            <a:ext cx="8451224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rgbClr val="4775E7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Runs on JavaScriptCore VM</a:t>
            </a:r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3182410"/>
            <a:ext cx="6515100" cy="2209800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4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693528"/>
            <a:ext cx="8388637" cy="1625600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87" y="3652201"/>
            <a:ext cx="1574779" cy="1064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0" y="919084"/>
            <a:ext cx="1737972" cy="117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2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Roboto Black" panose="02000000000000000000" pitchFamily="2" charset="0"/>
              </a:rPr>
              <a:t>What can we cover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Rise of "JavaScript-driven Native"</a:t>
            </a:r>
          </a:p>
          <a:p>
            <a:r>
              <a:rPr lang="en-US" sz="4000" dirty="0"/>
              <a:t>Intro to NativeScript</a:t>
            </a:r>
          </a:p>
          <a:p>
            <a:r>
              <a:rPr lang="en-US" sz="4000" dirty="0"/>
              <a:t>NativeScript core concepts</a:t>
            </a:r>
          </a:p>
          <a:p>
            <a:r>
              <a:rPr lang="en-US" sz="4000" dirty="0"/>
              <a:t>“Hello World”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Extending with plugins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Debugging JavaScript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4F61F-AFFB-400A-8A09-6CCE538F72D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92959" y="3549443"/>
            <a:ext cx="3097981" cy="30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0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C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339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56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NativeScript Module Layer (NML)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Abstractions on native APIs provide unified, cross-platform API</a:t>
            </a:r>
          </a:p>
          <a:p>
            <a:pPr lvl="2"/>
            <a:r>
              <a:rPr lang="en-US" sz="2800" dirty="0"/>
              <a:t>Dozens available out of the box</a:t>
            </a:r>
          </a:p>
          <a:p>
            <a:pPr lvl="2"/>
            <a:r>
              <a:rPr lang="en-US" sz="2800" dirty="0"/>
              <a:t>Easy for developers to add</a:t>
            </a:r>
          </a:p>
          <a:p>
            <a:pPr lvl="2"/>
            <a:r>
              <a:rPr lang="en-US" sz="2800" dirty="0">
                <a:highlight>
                  <a:srgbClr val="FFFF00"/>
                </a:highlight>
              </a:rPr>
              <a:t>All native APIs still available at JavaScript layer for platform-specific scenarios</a:t>
            </a:r>
            <a:br>
              <a:rPr lang="en-US" dirty="0"/>
            </a:br>
            <a:endParaRPr lang="en-US" dirty="0"/>
          </a:p>
          <a:p>
            <a:r>
              <a:rPr lang="en-US" sz="3600" dirty="0"/>
              <a:t>NativeScript modules follow Node module conventions (CommonJS)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7376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Example: NativeScript file module</a:t>
            </a:r>
          </a:p>
        </p:txBody>
      </p:sp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063" y="5091584"/>
            <a:ext cx="9876666" cy="1152078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063" y="3680935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4178134" y="2622721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461641" y="2549636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15-02-16 at 10.42.0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613" y="1794873"/>
            <a:ext cx="9448800" cy="1155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1690688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69" y="5124471"/>
            <a:ext cx="1233725" cy="833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54" y="3436699"/>
            <a:ext cx="1407183" cy="9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54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69" y="574222"/>
            <a:ext cx="83820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34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78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2786"/>
            <a:ext cx="10610101" cy="596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24540" y="2974242"/>
            <a:ext cx="4038600" cy="549275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n w="28575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BUT HOW DO I TURN THIS INTO AN APP?</a:t>
            </a:r>
          </a:p>
        </p:txBody>
      </p:sp>
    </p:spTree>
    <p:extLst>
      <p:ext uri="{BB962C8B-B14F-4D97-AF65-F5344CB8AC3E}">
        <p14:creationId xmlns:p14="http://schemas.microsoft.com/office/powerpoint/2010/main" val="336677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51" y="304494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</a:rPr>
              <a:t>Putting it all together</a:t>
            </a:r>
          </a:p>
        </p:txBody>
      </p:sp>
      <p:pic>
        <p:nvPicPr>
          <p:cNvPr id="4" name="Picture 3" descr="Screen Shot 2015-02-18 at 3.5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541" y="2798398"/>
            <a:ext cx="2285597" cy="1784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49061" y="2275178"/>
            <a:ext cx="2432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Style with </a:t>
            </a:r>
            <a:r>
              <a:rPr lang="en-US" sz="2800" b="1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CSS</a:t>
            </a:r>
          </a:p>
        </p:txBody>
      </p:sp>
      <p:pic>
        <p:nvPicPr>
          <p:cNvPr id="6" name="Picture 5" descr="Screen Shot 2015-03-27 at 9.28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51" y="2893101"/>
            <a:ext cx="3393871" cy="833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538" y="2275178"/>
            <a:ext cx="3618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Define UI with </a:t>
            </a:r>
            <a:r>
              <a:rPr lang="en-US" sz="2800" b="1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Markup</a:t>
            </a:r>
          </a:p>
        </p:txBody>
      </p:sp>
      <p:pic>
        <p:nvPicPr>
          <p:cNvPr id="8" name="Picture 7" descr="Screen Shot 2015-02-18 at 1.51.53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198" y="2864859"/>
            <a:ext cx="3714200" cy="1323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60198" y="2275178"/>
            <a:ext cx="3512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Logic with </a:t>
            </a:r>
            <a:r>
              <a:rPr lang="en-US" sz="2800" b="1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AA38F-500D-4E60-AC90-46D364C3369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97" y="231281"/>
            <a:ext cx="1426496" cy="142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703" y="326606"/>
            <a:ext cx="10515600" cy="1325563"/>
          </a:xfrm>
        </p:spPr>
        <p:txBody>
          <a:bodyPr/>
          <a:lstStyle/>
          <a:p>
            <a:r>
              <a:rPr lang="en-US" dirty="0">
                <a:latin typeface="+mj-lt"/>
              </a:rPr>
              <a:t>Choice in Architecture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-326411" y="1917592"/>
            <a:ext cx="3654425" cy="1622917"/>
          </a:xfrm>
          <a:prstGeom prst="rect">
            <a:avLst/>
          </a:prstGeom>
        </p:spPr>
        <p:txBody>
          <a:bodyPr/>
          <a:lstStyle/>
          <a:p>
            <a:pPr indent="0" algn="ctr">
              <a:buNone/>
            </a:pP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</a:t>
            </a:r>
          </a:p>
          <a:p>
            <a:pPr indent="0" algn="ctr">
              <a:buNone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Write your application using plain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7316" y="1917592"/>
            <a:ext cx="3559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TypeScript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Use TypeScript to get Object Oriented features and compile time error checking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6247" y="1900972"/>
            <a:ext cx="35596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Angular</a:t>
            </a:r>
          </a:p>
          <a:p>
            <a:pPr algn="ctr"/>
            <a:r>
              <a:rPr lang="en-US" sz="2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Use Angular to architect application. Reuse almost all code between web and mobile</a:t>
            </a:r>
          </a:p>
        </p:txBody>
      </p:sp>
      <p:pic>
        <p:nvPicPr>
          <p:cNvPr id="2052" name="Picture 4" descr="https://avatars0.githubusercontent.com/u/139426?v=3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53561" y="42904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158" y="4354190"/>
            <a:ext cx="1524132" cy="1059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604" y="4354190"/>
            <a:ext cx="1638728" cy="1638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34B44-AE43-410B-BF91-7C064D98426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81446" y="244586"/>
            <a:ext cx="1489602" cy="148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0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37" y="1019891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“Hello World”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4851" y="3872628"/>
            <a:ext cx="10307922" cy="1500187"/>
          </a:xfrm>
        </p:spPr>
        <p:txBody>
          <a:bodyPr>
            <a:normAutofit/>
          </a:bodyPr>
          <a:lstStyle/>
          <a:p>
            <a:r>
              <a:rPr lang="en-US" sz="3600" dirty="0"/>
              <a:t>Let's roll-up our sleeves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39B20-98DB-442D-B4C9-154677A68D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27" y="2369574"/>
            <a:ext cx="2537542" cy="25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50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Starting a New Project</a:t>
            </a:r>
          </a:p>
        </p:txBody>
      </p:sp>
      <p:pic>
        <p:nvPicPr>
          <p:cNvPr id="4" name="Picture 3" descr="Screen Shot 2015-01-30 at 3.34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22447"/>
            <a:ext cx="5943600" cy="234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5B1361-7E58-40E7-ACCA-ECB7D12CD4C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00859" y="155536"/>
            <a:ext cx="1744739" cy="17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45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27 at 2.20.54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07" y="0"/>
            <a:ext cx="9522186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2787" y="2182761"/>
            <a:ext cx="3972232" cy="152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7419" y="2349910"/>
            <a:ext cx="4119716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37419" y="3524864"/>
            <a:ext cx="4119716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51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Why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are we here?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did NativeScript come to be?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E719A-2D68-4B33-BF4C-D5BB22378BF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74974" y="3136106"/>
            <a:ext cx="2075426" cy="20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62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Running on </a:t>
            </a:r>
            <a:r>
              <a:rPr lang="en-US" sz="4400" b="0" dirty="0" err="1">
                <a:latin typeface="+mj-lt"/>
              </a:rPr>
              <a:t>iOS</a:t>
            </a:r>
            <a:endParaRPr lang="en-US" sz="4400" b="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152" y="2406870"/>
            <a:ext cx="4091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ea typeface="Roboto Black" panose="02000000000000000000" pitchFamily="2" charset="0"/>
                <a:cs typeface="Roboto Black" panose="02000000000000000000" pitchFamily="2" charset="0"/>
              </a:rPr>
              <a:t>$ </a:t>
            </a:r>
            <a:r>
              <a:rPr lang="en-US" sz="4000" dirty="0" err="1">
                <a:latin typeface="Consolas" panose="020B0609020204030204" pitchFamily="49" charset="0"/>
                <a:ea typeface="Roboto Black" panose="02000000000000000000" pitchFamily="2" charset="0"/>
                <a:cs typeface="Roboto Black" panose="02000000000000000000" pitchFamily="2" charset="0"/>
              </a:rPr>
              <a:t>tns</a:t>
            </a:r>
            <a:r>
              <a:rPr lang="en-US" sz="4000" dirty="0">
                <a:latin typeface="Consolas" panose="020B0609020204030204" pitchFamily="49" charset="0"/>
                <a:ea typeface="Roboto Black" panose="02000000000000000000" pitchFamily="2" charset="0"/>
                <a:cs typeface="Roboto Black" panose="02000000000000000000" pitchFamily="2" charset="0"/>
              </a:rPr>
              <a:t> run </a:t>
            </a:r>
            <a:r>
              <a:rPr lang="en-US" sz="4000" dirty="0" err="1">
                <a:latin typeface="Consolas" panose="020B0609020204030204" pitchFamily="49" charset="0"/>
                <a:ea typeface="Roboto Black" panose="02000000000000000000" pitchFamily="2" charset="0"/>
                <a:cs typeface="Roboto Black" panose="02000000000000000000" pitchFamily="2" charset="0"/>
              </a:rPr>
              <a:t>ios</a:t>
            </a:r>
            <a:endParaRPr lang="en-US" sz="4000" dirty="0">
              <a:latin typeface="Consolas" panose="020B0609020204030204" pitchFamily="49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366362"/>
            <a:ext cx="3449297" cy="613515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65934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2" y="585004"/>
            <a:ext cx="11338560" cy="548640"/>
          </a:xfrm>
        </p:spPr>
        <p:txBody>
          <a:bodyPr/>
          <a:lstStyle/>
          <a:p>
            <a:r>
              <a:rPr lang="en-US" sz="4400" b="0" dirty="0">
                <a:latin typeface="+mj-lt"/>
              </a:rPr>
              <a:t>Running on Android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152" y="2406870"/>
            <a:ext cx="5137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ea typeface="Roboto Black" panose="02000000000000000000" pitchFamily="2" charset="0"/>
                <a:cs typeface="Roboto Black" panose="02000000000000000000" pitchFamily="2" charset="0"/>
              </a:rPr>
              <a:t>$ </a:t>
            </a:r>
            <a:r>
              <a:rPr lang="en-US" sz="4000" dirty="0" err="1">
                <a:latin typeface="Consolas" panose="020B0609020204030204" pitchFamily="49" charset="0"/>
                <a:ea typeface="Roboto Black" panose="02000000000000000000" pitchFamily="2" charset="0"/>
                <a:cs typeface="Roboto Black" panose="02000000000000000000" pitchFamily="2" charset="0"/>
              </a:rPr>
              <a:t>tns</a:t>
            </a:r>
            <a:r>
              <a:rPr lang="en-US" sz="4000" dirty="0">
                <a:latin typeface="Consolas" panose="020B0609020204030204" pitchFamily="49" charset="0"/>
                <a:ea typeface="Roboto Black" panose="02000000000000000000" pitchFamily="2" charset="0"/>
                <a:cs typeface="Roboto Black" panose="02000000000000000000" pitchFamily="2" charset="0"/>
              </a:rPr>
              <a:t> run android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73" y="229404"/>
            <a:ext cx="3628737" cy="627299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27379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Alternative Android Emulators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82" y="2676703"/>
            <a:ext cx="5120854" cy="32206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1110" y="1643866"/>
            <a:ext cx="3738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Visual Studio Android Emulator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28" y="2676703"/>
            <a:ext cx="3623564" cy="3678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028" y="1643866"/>
            <a:ext cx="373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Genymotion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576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NativeScript </a:t>
            </a:r>
            <a:r>
              <a:rPr lang="en-US" sz="4400" b="0" dirty="0" err="1">
                <a:latin typeface="+mj-lt"/>
              </a:rPr>
              <a:t>LiveSync</a:t>
            </a:r>
            <a:endParaRPr lang="en-US" sz="4400" b="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986" y="1536564"/>
            <a:ext cx="7013234" cy="4144962"/>
          </a:xfrm>
        </p:spPr>
        <p:txBody>
          <a:bodyPr>
            <a:normAutofit/>
          </a:bodyPr>
          <a:lstStyle/>
          <a:p>
            <a:r>
              <a:rPr lang="en-US" sz="2000" b="1" dirty="0"/>
              <a:t>$ </a:t>
            </a:r>
            <a:r>
              <a:rPr lang="en-US" sz="2000" b="1" dirty="0" err="1"/>
              <a:t>tns</a:t>
            </a:r>
            <a:r>
              <a:rPr lang="en-US" sz="2000" b="1" dirty="0"/>
              <a:t> run </a:t>
            </a:r>
            <a:r>
              <a:rPr lang="en-US" sz="2000" dirty="0"/>
              <a:t>//For all connected devices/emulators</a:t>
            </a:r>
          </a:p>
          <a:p>
            <a:endParaRPr lang="en-US" sz="2000" b="1" dirty="0"/>
          </a:p>
          <a:p>
            <a:r>
              <a:rPr lang="en-US" sz="2000" b="1" dirty="0"/>
              <a:t>$ </a:t>
            </a:r>
            <a:r>
              <a:rPr lang="en-US" sz="2000" b="1" dirty="0" err="1"/>
              <a:t>tns</a:t>
            </a:r>
            <a:r>
              <a:rPr lang="en-US" sz="2000" b="1" dirty="0"/>
              <a:t> run android </a:t>
            </a:r>
            <a:r>
              <a:rPr lang="en-US" sz="2000" dirty="0"/>
              <a:t>//Target specific platform</a:t>
            </a:r>
          </a:p>
          <a:p>
            <a:endParaRPr lang="en-US" sz="2000" b="1" dirty="0"/>
          </a:p>
          <a:p>
            <a:r>
              <a:rPr lang="en-US" sz="2000" b="1" dirty="0"/>
              <a:t>$ </a:t>
            </a:r>
            <a:r>
              <a:rPr lang="en-US" sz="2000" b="1" dirty="0" err="1"/>
              <a:t>tns</a:t>
            </a:r>
            <a:r>
              <a:rPr lang="en-US" sz="2000" b="1" dirty="0"/>
              <a:t> run </a:t>
            </a:r>
            <a:r>
              <a:rPr lang="en-US" sz="2000" b="1" dirty="0" err="1"/>
              <a:t>ios</a:t>
            </a:r>
            <a:r>
              <a:rPr lang="en-US" sz="2000" b="1" dirty="0"/>
              <a:t> --emulator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102502" y="1705358"/>
            <a:ext cx="3611563" cy="3112448"/>
          </a:xfrm>
        </p:spPr>
        <p:txBody>
          <a:bodyPr/>
          <a:lstStyle/>
          <a:p>
            <a:r>
              <a:rPr lang="en-US" dirty="0"/>
              <a:t>Refresh app with latest changes to JS, CSS, XML</a:t>
            </a:r>
          </a:p>
          <a:p>
            <a:r>
              <a:rPr lang="en-US" dirty="0"/>
              <a:t>No re-build</a:t>
            </a:r>
          </a:p>
          <a:p>
            <a:r>
              <a:rPr lang="en-US" dirty="0"/>
              <a:t>Works with emulators AND devices</a:t>
            </a:r>
          </a:p>
        </p:txBody>
      </p:sp>
    </p:spTree>
    <p:extLst>
      <p:ext uri="{BB962C8B-B14F-4D97-AF65-F5344CB8AC3E}">
        <p14:creationId xmlns:p14="http://schemas.microsoft.com/office/powerpoint/2010/main" val="660655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19934" y="2481433"/>
            <a:ext cx="6031474" cy="2411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0" dirty="0">
                <a:latin typeface="Roboto Black" panose="02000000000000000000" pitchFamily="2" charset="0"/>
              </a:rPr>
              <a:t>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6C8ED-E74D-4D84-929F-04D3C171C22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1683" y="2215961"/>
            <a:ext cx="2524431" cy="2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4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  <a:latin typeface="+mj-lt"/>
              </a:rPr>
              <a:t>NativeScript </a:t>
            </a:r>
            <a:r>
              <a:rPr lang="en-US" dirty="0">
                <a:latin typeface="+mj-lt"/>
              </a:rPr>
              <a:t>Core Concepts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Let’s look at the        and 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713C67-15C8-4413-950B-61F931BBDC9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4465714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D1363C-1EC6-4F3B-86CF-3FDB339B5E7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0" y="449119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6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0" dirty="0">
                <a:latin typeface="+mj-lt"/>
              </a:rPr>
              <a:t>Defining Views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86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Pages/Views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17830" y="2075528"/>
            <a:ext cx="10331450" cy="17659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XML markup structure</a:t>
            </a:r>
          </a:p>
          <a:p>
            <a:r>
              <a:rPr lang="en-US" dirty="0"/>
              <a:t>Elements (e.g. </a:t>
            </a:r>
            <a:r>
              <a:rPr lang="en-US" dirty="0">
                <a:latin typeface="Courier New"/>
                <a:cs typeface="Courier New"/>
              </a:rPr>
              <a:t>&lt;Page&gt;, &lt;Label&gt;</a:t>
            </a:r>
            <a:r>
              <a:rPr lang="en-US" dirty="0"/>
              <a:t>) are </a:t>
            </a:r>
            <a:r>
              <a:rPr lang="en-US" dirty="0" err="1"/>
              <a:t>NativeScript</a:t>
            </a:r>
            <a:r>
              <a:rPr lang="en-US" dirty="0"/>
              <a:t> modules</a:t>
            </a:r>
          </a:p>
        </p:txBody>
      </p:sp>
      <p:pic>
        <p:nvPicPr>
          <p:cNvPr id="4" name="Picture 3" descr="Screen Shot 2015-02-18 at 11.32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70" y="3649980"/>
            <a:ext cx="66421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79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sz="4400" b="0" dirty="0">
                <a:latin typeface="+mj-lt"/>
              </a:rPr>
              <a:t>NativeScript Modules for UIs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 flipH="1">
            <a:off x="2705100" y="2418547"/>
            <a:ext cx="2027077" cy="2902753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6977534" y="2418547"/>
            <a:ext cx="1810866" cy="3004353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7755" y="1173041"/>
            <a:ext cx="4139354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79" y="1459615"/>
            <a:ext cx="4051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24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UI Widgets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2054431"/>
            <a:ext cx="6259531" cy="4195761"/>
          </a:xfrm>
          <a:solidFill>
            <a:schemeClr val="bg1">
              <a:lumMod val="95000"/>
            </a:schemeClr>
          </a:solidFill>
        </p:spPr>
        <p:txBody>
          <a:bodyPr numCol="2">
            <a:normAutofit/>
          </a:bodyPr>
          <a:lstStyle/>
          <a:p>
            <a:r>
              <a:rPr lang="en-US" sz="2000" dirty="0"/>
              <a:t>Button</a:t>
            </a:r>
          </a:p>
          <a:p>
            <a:r>
              <a:rPr lang="en-US" sz="2000" dirty="0"/>
              <a:t>Label</a:t>
            </a:r>
          </a:p>
          <a:p>
            <a:r>
              <a:rPr lang="en-US" sz="2000" dirty="0" err="1"/>
              <a:t>TextField</a:t>
            </a:r>
            <a:endParaRPr lang="en-US" sz="2000" dirty="0"/>
          </a:p>
          <a:p>
            <a:r>
              <a:rPr lang="en-US" sz="2000" dirty="0" err="1"/>
              <a:t>TextView</a:t>
            </a:r>
            <a:endParaRPr lang="en-US" sz="2000" dirty="0"/>
          </a:p>
          <a:p>
            <a:r>
              <a:rPr lang="en-US" sz="2000" dirty="0" err="1"/>
              <a:t>SearchBar</a:t>
            </a:r>
            <a:endParaRPr lang="en-US" sz="2000" dirty="0"/>
          </a:p>
          <a:p>
            <a:r>
              <a:rPr lang="en-US" sz="2000" dirty="0"/>
              <a:t>Switch</a:t>
            </a:r>
          </a:p>
          <a:p>
            <a:r>
              <a:rPr lang="en-US" sz="2000" dirty="0"/>
              <a:t>Slider</a:t>
            </a:r>
          </a:p>
          <a:p>
            <a:r>
              <a:rPr lang="en-US" sz="2000" dirty="0"/>
              <a:t>Progress</a:t>
            </a:r>
          </a:p>
          <a:p>
            <a:r>
              <a:rPr lang="en-US" sz="2000" dirty="0" err="1"/>
              <a:t>ActivityIndicator</a:t>
            </a:r>
            <a:endParaRPr lang="en-US" sz="2000" dirty="0"/>
          </a:p>
          <a:p>
            <a:r>
              <a:rPr lang="en-US" sz="2000" dirty="0"/>
              <a:t>Image</a:t>
            </a:r>
          </a:p>
          <a:p>
            <a:r>
              <a:rPr lang="en-US" sz="2000" dirty="0" err="1"/>
              <a:t>ListView</a:t>
            </a:r>
            <a:endParaRPr lang="en-US" sz="2000" dirty="0"/>
          </a:p>
          <a:p>
            <a:r>
              <a:rPr lang="en-US" sz="2000" dirty="0" err="1"/>
              <a:t>HtmlView</a:t>
            </a:r>
            <a:endParaRPr lang="en-US" sz="2000" dirty="0"/>
          </a:p>
          <a:p>
            <a:r>
              <a:rPr lang="en-US" sz="2000" dirty="0" err="1"/>
              <a:t>WebView</a:t>
            </a:r>
            <a:endParaRPr lang="en-US" sz="2000" dirty="0"/>
          </a:p>
          <a:p>
            <a:r>
              <a:rPr lang="en-US" sz="2000" dirty="0" err="1"/>
              <a:t>TabView</a:t>
            </a:r>
            <a:endParaRPr lang="en-US" sz="2000" dirty="0"/>
          </a:p>
          <a:p>
            <a:r>
              <a:rPr lang="en-US" sz="2000" dirty="0" err="1"/>
              <a:t>SegmentedBar</a:t>
            </a:r>
            <a:endParaRPr lang="en-US" sz="2000" dirty="0"/>
          </a:p>
          <a:p>
            <a:r>
              <a:rPr lang="en-US" sz="2000" dirty="0" err="1"/>
              <a:t>DatePicker</a:t>
            </a:r>
            <a:endParaRPr lang="en-US" sz="2000" dirty="0"/>
          </a:p>
          <a:p>
            <a:r>
              <a:rPr lang="en-US" sz="2000" dirty="0" err="1"/>
              <a:t>TimePicker</a:t>
            </a:r>
            <a:endParaRPr lang="en-US" sz="2000" dirty="0"/>
          </a:p>
          <a:p>
            <a:r>
              <a:rPr lang="en-US" sz="2000" dirty="0" err="1"/>
              <a:t>ListPicker</a:t>
            </a:r>
            <a:endParaRPr lang="en-US" sz="2000" dirty="0"/>
          </a:p>
          <a:p>
            <a:r>
              <a:rPr lang="en-US" sz="2000" dirty="0"/>
              <a:t>Dialogs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0215" y="1543086"/>
            <a:ext cx="2164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Out-of-the-box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3166" y="2004751"/>
            <a:ext cx="39188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Native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UI widgets</a:t>
            </a:r>
            <a:r>
              <a:rPr lang="en-US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means…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Native behavior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Native </a:t>
            </a:r>
            <a:r>
              <a:rPr lang="en-US" sz="28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perf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Native accessibility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Parity with “native”</a:t>
            </a:r>
          </a:p>
        </p:txBody>
      </p:sp>
    </p:spTree>
    <p:extLst>
      <p:ext uri="{BB962C8B-B14F-4D97-AF65-F5344CB8AC3E}">
        <p14:creationId xmlns:p14="http://schemas.microsoft.com/office/powerpoint/2010/main" val="1842055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4988" y="1928582"/>
            <a:ext cx="2046940" cy="1383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2564" y="953408"/>
            <a:ext cx="4491789" cy="4491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02675" y="607553"/>
            <a:ext cx="5183500" cy="518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663" y="607553"/>
            <a:ext cx="5183500" cy="5183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685" y="2326835"/>
            <a:ext cx="1574779" cy="1064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6427" y="2326835"/>
            <a:ext cx="1737972" cy="1174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4968" y="3721769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Swift/Obj-C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4315" y="3721769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Java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01647" y="3714613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86884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58" y="0"/>
            <a:ext cx="407221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40A230-FF42-4A3C-991C-C3815B211CE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35687" y="1128801"/>
            <a:ext cx="3934811" cy="39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75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479" y="0"/>
            <a:ext cx="407221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7575" y="771525"/>
            <a:ext cx="6800850" cy="971550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Label</a:t>
            </a:r>
          </a:p>
        </p:txBody>
      </p:sp>
      <p:sp>
        <p:nvSpPr>
          <p:cNvPr id="4" name="Rectangle 3"/>
          <p:cNvSpPr/>
          <p:nvPr/>
        </p:nvSpPr>
        <p:spPr>
          <a:xfrm>
            <a:off x="3457575" y="1814515"/>
            <a:ext cx="6800850" cy="557213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err="1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TextField</a:t>
            </a:r>
            <a:endParaRPr lang="en-US" sz="2800" dirty="0">
              <a:solidFill>
                <a:srgbClr val="3D59FE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57575" y="2443160"/>
            <a:ext cx="6800850" cy="1657353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Repeater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457575" y="4443409"/>
            <a:ext cx="6800850" cy="528640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err="1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SegmentedBar</a:t>
            </a:r>
            <a:endParaRPr lang="en-US" sz="2800" dirty="0">
              <a:solidFill>
                <a:srgbClr val="3D59FE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8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0" dirty="0">
                <a:latin typeface="+mj-lt"/>
              </a:rPr>
              <a:t>Layouts (Traditional)</a:t>
            </a:r>
            <a:endParaRPr lang="en" sz="4400" b="0" dirty="0">
              <a:solidFill>
                <a:schemeClr val="dk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4" name="Shape 1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200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901"/>
          <p:cNvSpPr txBox="1">
            <a:spLocks noGrp="1"/>
          </p:cNvSpPr>
          <p:nvPr>
            <p:ph type="body" idx="4294967295"/>
          </p:nvPr>
        </p:nvSpPr>
        <p:spPr>
          <a:xfrm>
            <a:off x="463625" y="1621286"/>
            <a:ext cx="151431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u="none" strike="noStrike" cap="none" baseline="0" dirty="0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Lato"/>
                <a:rtl val="0"/>
              </a:rPr>
              <a:t>Absolute</a:t>
            </a:r>
          </a:p>
        </p:txBody>
      </p:sp>
      <p:pic>
        <p:nvPicPr>
          <p:cNvPr id="6" name="Shape 18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7312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902"/>
          <p:cNvSpPr txBox="1">
            <a:spLocks/>
          </p:cNvSpPr>
          <p:nvPr/>
        </p:nvSpPr>
        <p:spPr>
          <a:xfrm>
            <a:off x="2403291" y="1621270"/>
            <a:ext cx="1560091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Lato"/>
              </a:rPr>
              <a:t>Dock</a:t>
            </a:r>
          </a:p>
        </p:txBody>
      </p:sp>
      <p:pic>
        <p:nvPicPr>
          <p:cNvPr id="8" name="Shape 18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0174" y="1975163"/>
            <a:ext cx="1801694" cy="32849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03"/>
          <p:cNvSpPr txBox="1">
            <a:spLocks/>
          </p:cNvSpPr>
          <p:nvPr/>
        </p:nvSpPr>
        <p:spPr>
          <a:xfrm>
            <a:off x="4366424" y="1621269"/>
            <a:ext cx="1646633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Lato"/>
              </a:rPr>
              <a:t>Grid</a:t>
            </a:r>
          </a:p>
        </p:txBody>
      </p:sp>
      <p:pic>
        <p:nvPicPr>
          <p:cNvPr id="10" name="Shape 18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3037" y="1975196"/>
            <a:ext cx="1801693" cy="32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900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5898" y="1975163"/>
            <a:ext cx="1704184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904"/>
          <p:cNvSpPr txBox="1">
            <a:spLocks/>
          </p:cNvSpPr>
          <p:nvPr/>
        </p:nvSpPr>
        <p:spPr>
          <a:xfrm>
            <a:off x="6674637" y="1621267"/>
            <a:ext cx="149849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Lato"/>
              </a:rPr>
              <a:t>Stack</a:t>
            </a:r>
          </a:p>
        </p:txBody>
      </p:sp>
      <p:sp>
        <p:nvSpPr>
          <p:cNvPr id="13" name="Shape 1905"/>
          <p:cNvSpPr txBox="1">
            <a:spLocks/>
          </p:cNvSpPr>
          <p:nvPr/>
        </p:nvSpPr>
        <p:spPr>
          <a:xfrm>
            <a:off x="8615898" y="1621268"/>
            <a:ext cx="1666579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sym typeface="Lato"/>
              </a:rPr>
              <a:t>Wrap</a:t>
            </a:r>
          </a:p>
        </p:txBody>
      </p:sp>
    </p:spTree>
    <p:extLst>
      <p:ext uri="{BB962C8B-B14F-4D97-AF65-F5344CB8AC3E}">
        <p14:creationId xmlns:p14="http://schemas.microsoft.com/office/powerpoint/2010/main" val="7591920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9" grpId="0"/>
      <p:bldP spid="12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400" b="0" dirty="0">
                <a:latin typeface="+mj-lt"/>
              </a:rPr>
              <a:t>Layouts (Flexbox)</a:t>
            </a:r>
            <a:endParaRPr lang="en" sz="4400" b="0" dirty="0">
              <a:solidFill>
                <a:schemeClr val="dk1"/>
              </a:solidFill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1026" name="Picture 2" descr="https://pbs.twimg.com/media/CxUtnfLXUAAHx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69" y="1296591"/>
            <a:ext cx="9362089" cy="555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372242"/>
      </p:ext>
    </p:extLst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479" y="0"/>
            <a:ext cx="407221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57575" y="1728787"/>
            <a:ext cx="6800850" cy="74294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err="1">
                <a:solidFill>
                  <a:schemeClr val="accent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GridLayout</a:t>
            </a:r>
            <a:endParaRPr lang="en-US" sz="2800" dirty="0">
              <a:solidFill>
                <a:schemeClr val="accent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57575" y="4086225"/>
            <a:ext cx="6800850" cy="8858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r"/>
            <a:r>
              <a:rPr lang="en-US" sz="2800" dirty="0" err="1">
                <a:solidFill>
                  <a:schemeClr val="accent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GridLayout</a:t>
            </a:r>
            <a:endParaRPr lang="en-US" sz="2800" dirty="0">
              <a:solidFill>
                <a:schemeClr val="accent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8537" y="1850224"/>
            <a:ext cx="947738" cy="528643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r>
              <a:rPr lang="en-US" sz="1600" dirty="0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Label</a:t>
            </a:r>
          </a:p>
        </p:txBody>
      </p:sp>
      <p:sp>
        <p:nvSpPr>
          <p:cNvPr id="8" name="Rectangle 7"/>
          <p:cNvSpPr/>
          <p:nvPr/>
        </p:nvSpPr>
        <p:spPr>
          <a:xfrm>
            <a:off x="4567237" y="1850223"/>
            <a:ext cx="2047876" cy="528643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r>
              <a:rPr lang="en-US" sz="1600" dirty="0" err="1">
                <a:solidFill>
                  <a:srgbClr val="3D59FE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TextField</a:t>
            </a:r>
            <a:endParaRPr lang="en-US" sz="1600" dirty="0">
              <a:solidFill>
                <a:srgbClr val="3D59FE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14687" y="771525"/>
            <a:ext cx="7229475" cy="442912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t"/>
          <a:lstStyle/>
          <a:p>
            <a:pPr algn="r"/>
            <a:r>
              <a:rPr lang="en-US" sz="28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StackLayout</a:t>
            </a:r>
            <a:endParaRPr lang="en-US" sz="28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60107" y="4143360"/>
            <a:ext cx="783294" cy="314339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endParaRPr lang="en-US" sz="1600" dirty="0">
              <a:solidFill>
                <a:srgbClr val="3D59FE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1755" y="4143359"/>
            <a:ext cx="1289243" cy="314339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endParaRPr lang="en-US" sz="1600" dirty="0">
              <a:solidFill>
                <a:srgbClr val="3D59FE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38787" y="4143359"/>
            <a:ext cx="783294" cy="314339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endParaRPr lang="en-US" sz="1600" dirty="0">
              <a:solidFill>
                <a:srgbClr val="3D59FE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60107" y="4514834"/>
            <a:ext cx="3069294" cy="314341"/>
          </a:xfrm>
          <a:prstGeom prst="rect">
            <a:avLst/>
          </a:prstGeom>
          <a:noFill/>
          <a:ln w="28575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74320" rtlCol="0" anchor="ctr"/>
          <a:lstStyle/>
          <a:p>
            <a:pPr algn="ctr"/>
            <a:endParaRPr lang="en-US" sz="1600" dirty="0">
              <a:solidFill>
                <a:srgbClr val="3D59FE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5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228" y="524044"/>
            <a:ext cx="11338560" cy="548640"/>
          </a:xfrm>
        </p:spPr>
        <p:txBody>
          <a:bodyPr/>
          <a:lstStyle/>
          <a:p>
            <a:r>
              <a:rPr lang="en-US" sz="4400" b="0" dirty="0">
                <a:latin typeface="+mj-lt"/>
              </a:rPr>
              <a:t>Platform-Specific Capabilities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0" y="1344593"/>
            <a:ext cx="11180107" cy="4905599"/>
          </a:xfrm>
        </p:spPr>
        <p:txBody>
          <a:bodyPr/>
          <a:lstStyle/>
          <a:p>
            <a:pPr lvl="1"/>
            <a:r>
              <a:rPr lang="en-US" sz="3600" b="1" dirty="0"/>
              <a:t>Files:</a:t>
            </a:r>
            <a:r>
              <a:rPr lang="en-US" sz="3600" dirty="0"/>
              <a:t> &lt;view&gt;.android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sz="3600" dirty="0"/>
              <a:t> &lt;view&gt;.</a:t>
            </a:r>
            <a:r>
              <a:rPr lang="en-US" sz="3600" dirty="0" err="1"/>
              <a:t>ios</a:t>
            </a:r>
            <a:endParaRPr lang="en-US" sz="3600" dirty="0"/>
          </a:p>
          <a:p>
            <a:pPr lvl="1"/>
            <a:r>
              <a:rPr lang="en-US" sz="3600" b="1" dirty="0"/>
              <a:t>Markup:</a:t>
            </a:r>
            <a:r>
              <a:rPr lang="en-US" sz="3600" dirty="0"/>
              <a:t> &lt;android&gt;&lt;/android&gt;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sz="3600" dirty="0"/>
              <a:t> &lt;</a:t>
            </a:r>
            <a:r>
              <a:rPr lang="en-US" sz="3600" dirty="0" err="1"/>
              <a:t>ios</a:t>
            </a:r>
            <a:r>
              <a:rPr lang="en-US" sz="3600" dirty="0"/>
              <a:t>&gt;&lt;/</a:t>
            </a:r>
            <a:r>
              <a:rPr lang="en-US" sz="3600" dirty="0" err="1"/>
              <a:t>ios</a:t>
            </a:r>
            <a:r>
              <a:rPr lang="en-US" sz="3600" dirty="0"/>
              <a:t>&gt;</a:t>
            </a:r>
          </a:p>
          <a:p>
            <a:pPr lvl="1"/>
            <a:r>
              <a:rPr lang="en-US" sz="3600" b="1" dirty="0"/>
              <a:t>Attributes:</a:t>
            </a:r>
            <a:r>
              <a:rPr lang="en-US" sz="3600" dirty="0"/>
              <a:t> android:&lt;attribute&gt;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or</a:t>
            </a:r>
            <a:r>
              <a:rPr lang="en-US" sz="3600" dirty="0"/>
              <a:t> </a:t>
            </a:r>
            <a:r>
              <a:rPr lang="en-US" sz="3600" dirty="0" err="1"/>
              <a:t>ios</a:t>
            </a:r>
            <a:r>
              <a:rPr lang="en-US" sz="3600" dirty="0"/>
              <a:t>:&lt;attribute&gt;</a:t>
            </a:r>
          </a:p>
          <a:p>
            <a:pPr lvl="2"/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Ex: &lt;label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android:class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="…"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ios:class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="…" /&gt;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3630" y="4029369"/>
            <a:ext cx="7621913" cy="1947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3D59FE"/>
                </a:solidFill>
              </a:rPr>
              <a:t>Write once by default.</a:t>
            </a:r>
          </a:p>
          <a:p>
            <a:pPr algn="ctr"/>
            <a:r>
              <a:rPr lang="en-US" sz="2800" dirty="0">
                <a:solidFill>
                  <a:srgbClr val="3D59FE"/>
                </a:solidFill>
              </a:rPr>
              <a:t>Target specific platform capabilities when needed.</a:t>
            </a:r>
          </a:p>
        </p:txBody>
      </p:sp>
    </p:spTree>
    <p:extLst>
      <p:ext uri="{BB962C8B-B14F-4D97-AF65-F5344CB8AC3E}">
        <p14:creationId xmlns:p14="http://schemas.microsoft.com/office/powerpoint/2010/main" val="13326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0" dirty="0">
                <a:latin typeface="+mj-lt"/>
              </a:rPr>
              <a:t>Styling with CSS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9FFB0-67C6-427A-A34D-F8FB315DDB5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09502" y="1805744"/>
            <a:ext cx="2871839" cy="28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060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S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5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685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CSS</a:t>
            </a:r>
          </a:p>
        </p:txBody>
      </p:sp>
      <p:pic>
        <p:nvPicPr>
          <p:cNvPr id="4" name="Picture 3" descr="Screen Shot 2015-02-18 at 3.57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459" y="1929363"/>
            <a:ext cx="4114800" cy="321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2127" y="1667753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Convention: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3259" y="2274029"/>
            <a:ext cx="5504327" cy="252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D59FE"/>
            </a:solidFill>
          </a:ln>
        </p:spPr>
        <p:txBody>
          <a:bodyPr wrap="square" lIns="182880" tIns="182880" rIns="182880" bIns="182880" rtlCol="0">
            <a:spAutoFit/>
          </a:bodyPr>
          <a:lstStyle/>
          <a:p>
            <a:r>
              <a:rPr lang="en-US" sz="2800" b="1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app.css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&lt;-- Global styles</a:t>
            </a:r>
          </a:p>
          <a:p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r>
              <a:rPr lang="en-US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[</a:t>
            </a:r>
            <a:r>
              <a:rPr lang="en-US" sz="2800" b="1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viewName</a:t>
            </a:r>
            <a:r>
              <a:rPr lang="en-US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].</a:t>
            </a:r>
            <a:r>
              <a:rPr lang="en-US" sz="2800" b="1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css</a:t>
            </a:r>
            <a:r>
              <a:rPr lang="en-US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&lt;-- View styles</a:t>
            </a:r>
          </a:p>
          <a:p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r>
              <a:rPr lang="en-US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[</a:t>
            </a:r>
            <a:r>
              <a:rPr lang="en-US" sz="2800" b="1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viewName</a:t>
            </a:r>
            <a:r>
              <a:rPr lang="en-US" sz="2800" b="1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].[platform].</a:t>
            </a:r>
            <a:r>
              <a:rPr lang="en-US" sz="28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css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850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Supported Properties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 numCol="3">
            <a:normAutofit fontScale="85000" lnSpcReduction="20000"/>
          </a:bodyPr>
          <a:lstStyle/>
          <a:p>
            <a:r>
              <a:rPr lang="en-US" dirty="0"/>
              <a:t>color</a:t>
            </a:r>
          </a:p>
          <a:p>
            <a:r>
              <a:rPr lang="en-US" dirty="0"/>
              <a:t>background-color</a:t>
            </a:r>
          </a:p>
          <a:p>
            <a:r>
              <a:rPr lang="en-US" dirty="0"/>
              <a:t>background-image</a:t>
            </a:r>
          </a:p>
          <a:p>
            <a:r>
              <a:rPr lang="en-US" dirty="0"/>
              <a:t>background-repeat</a:t>
            </a:r>
          </a:p>
          <a:p>
            <a:r>
              <a:rPr lang="en-US" dirty="0"/>
              <a:t>background-position</a:t>
            </a:r>
          </a:p>
          <a:p>
            <a:r>
              <a:rPr lang="en-US" dirty="0"/>
              <a:t>background-size</a:t>
            </a:r>
          </a:p>
          <a:p>
            <a:r>
              <a:rPr lang="en-US" dirty="0"/>
              <a:t>border-color</a:t>
            </a:r>
          </a:p>
          <a:p>
            <a:r>
              <a:rPr lang="en-US" dirty="0"/>
              <a:t>border-width</a:t>
            </a:r>
          </a:p>
          <a:p>
            <a:r>
              <a:rPr lang="en-US" dirty="0"/>
              <a:t>border-radius</a:t>
            </a:r>
          </a:p>
          <a:p>
            <a:r>
              <a:rPr lang="en-US" dirty="0"/>
              <a:t>font</a:t>
            </a:r>
          </a:p>
          <a:p>
            <a:r>
              <a:rPr lang="en-US" dirty="0"/>
              <a:t>font-family</a:t>
            </a:r>
          </a:p>
          <a:p>
            <a:r>
              <a:rPr lang="en-US" dirty="0"/>
              <a:t>font-size</a:t>
            </a:r>
          </a:p>
          <a:p>
            <a:r>
              <a:rPr lang="en-US" dirty="0"/>
              <a:t>font-style</a:t>
            </a:r>
          </a:p>
          <a:p>
            <a:r>
              <a:rPr lang="en-US" dirty="0"/>
              <a:t>font-weight</a:t>
            </a:r>
          </a:p>
          <a:p>
            <a:r>
              <a:rPr lang="en-US" dirty="0"/>
              <a:t>text-align</a:t>
            </a:r>
          </a:p>
          <a:p>
            <a:r>
              <a:rPr lang="en-US" dirty="0"/>
              <a:t>text-decoration</a:t>
            </a:r>
          </a:p>
          <a:p>
            <a:r>
              <a:rPr lang="en-US" dirty="0"/>
              <a:t>text-transform</a:t>
            </a:r>
          </a:p>
          <a:p>
            <a:r>
              <a:rPr lang="en-US" dirty="0"/>
              <a:t>vertical-align</a:t>
            </a:r>
          </a:p>
          <a:p>
            <a:r>
              <a:rPr lang="en-US" dirty="0"/>
              <a:t>horizontal-align</a:t>
            </a:r>
          </a:p>
          <a:p>
            <a:r>
              <a:rPr lang="en-US" dirty="0"/>
              <a:t>margin</a:t>
            </a:r>
          </a:p>
          <a:p>
            <a:r>
              <a:rPr lang="en-US" dirty="0"/>
              <a:t>margin-top</a:t>
            </a:r>
          </a:p>
          <a:p>
            <a:r>
              <a:rPr lang="en-US" dirty="0"/>
              <a:t>margin-right</a:t>
            </a:r>
          </a:p>
          <a:p>
            <a:r>
              <a:rPr lang="en-US" dirty="0"/>
              <a:t>margin-bottom</a:t>
            </a:r>
          </a:p>
          <a:p>
            <a:r>
              <a:rPr lang="en-US" dirty="0"/>
              <a:t>margin-left</a:t>
            </a:r>
          </a:p>
          <a:p>
            <a:r>
              <a:rPr lang="en-US" dirty="0"/>
              <a:t>width</a:t>
            </a:r>
          </a:p>
          <a:p>
            <a:r>
              <a:rPr lang="en-US" dirty="0"/>
              <a:t>height</a:t>
            </a:r>
          </a:p>
          <a:p>
            <a:r>
              <a:rPr lang="en-US" dirty="0"/>
              <a:t>min-width</a:t>
            </a:r>
          </a:p>
          <a:p>
            <a:r>
              <a:rPr lang="en-US" dirty="0"/>
              <a:t>min-height</a:t>
            </a:r>
          </a:p>
          <a:p>
            <a:r>
              <a:rPr lang="en-US" dirty="0"/>
              <a:t>padding</a:t>
            </a:r>
          </a:p>
          <a:p>
            <a:r>
              <a:rPr lang="en-US" dirty="0"/>
              <a:t>padding-top</a:t>
            </a:r>
          </a:p>
          <a:p>
            <a:r>
              <a:rPr lang="en-US" dirty="0"/>
              <a:t>padding-right</a:t>
            </a:r>
          </a:p>
          <a:p>
            <a:r>
              <a:rPr lang="en-US" dirty="0"/>
              <a:t>padding-bottom</a:t>
            </a:r>
          </a:p>
          <a:p>
            <a:r>
              <a:rPr lang="en-US" dirty="0"/>
              <a:t>padding-left</a:t>
            </a:r>
          </a:p>
          <a:p>
            <a:r>
              <a:rPr lang="en-US" dirty="0"/>
              <a:t>visibility</a:t>
            </a:r>
          </a:p>
          <a:p>
            <a:r>
              <a:rPr lang="en-US" dirty="0"/>
              <a:t>opacity</a:t>
            </a:r>
          </a:p>
        </p:txBody>
      </p:sp>
    </p:spTree>
    <p:extLst>
      <p:ext uri="{BB962C8B-B14F-4D97-AF65-F5344CB8AC3E}">
        <p14:creationId xmlns:p14="http://schemas.microsoft.com/office/powerpoint/2010/main" val="347353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38303" y="693120"/>
            <a:ext cx="510139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prstClr val="black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We </a:t>
            </a:r>
            <a:r>
              <a:rPr lang="en-US" sz="7200" dirty="0">
                <a:solidFill>
                  <a:srgbClr val="D5477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❤</a:t>
            </a:r>
            <a:r>
              <a:rPr lang="en-US" sz="7200" dirty="0">
                <a:solidFill>
                  <a:prstClr val="black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Web.</a:t>
            </a:r>
          </a:p>
          <a:p>
            <a:pPr algn="ctr"/>
            <a:r>
              <a:rPr lang="en-US" sz="4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But</a:t>
            </a:r>
            <a:r>
              <a:rPr lang="is-IS" sz="4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…</a:t>
            </a:r>
            <a:endParaRPr lang="en-US" sz="4400" dirty="0">
              <a:solidFill>
                <a:prstClr val="black"/>
              </a:solidFill>
              <a:latin typeface="Roboto Slab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00866" y="2908667"/>
            <a:ext cx="463883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We need: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Better offline support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Access to all device APIs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Home screen availability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Push notifications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App monetization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App store discovery</a:t>
            </a:r>
          </a:p>
          <a:p>
            <a:pPr marL="457200" indent="-457200">
              <a:buFont typeface="Arial" charset="0"/>
              <a:buChar char="•"/>
            </a:pPr>
            <a:r>
              <a:rPr lang="is-I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…</a:t>
            </a:r>
            <a:endParaRPr lang="en-US" sz="2800" dirty="0">
              <a:solidFill>
                <a:prstClr val="black">
                  <a:lumMod val="50000"/>
                  <a:lumOff val="50000"/>
                </a:prstClr>
              </a:solidFill>
              <a:latin typeface="Roboto Slab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82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Supported Selectors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1703182"/>
            <a:ext cx="11180107" cy="4905599"/>
          </a:xfrm>
        </p:spPr>
        <p:txBody>
          <a:bodyPr numCol="1">
            <a:normAutofit/>
          </a:bodyPr>
          <a:lstStyle/>
          <a:p>
            <a:r>
              <a:rPr lang="en-US" b="1" dirty="0"/>
              <a:t>Element Type</a:t>
            </a:r>
          </a:p>
          <a:p>
            <a:pPr lvl="1"/>
            <a:r>
              <a:rPr lang="en-US" dirty="0"/>
              <a:t>button { color: red; }</a:t>
            </a:r>
          </a:p>
          <a:p>
            <a:r>
              <a:rPr lang="en-US" b="1" dirty="0"/>
              <a:t>Class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mybutton</a:t>
            </a:r>
            <a:r>
              <a:rPr lang="en-US" dirty="0"/>
              <a:t> { color: green; }</a:t>
            </a:r>
          </a:p>
          <a:p>
            <a:r>
              <a:rPr lang="en-US" b="1" dirty="0"/>
              <a:t>ID</a:t>
            </a:r>
          </a:p>
          <a:p>
            <a:pPr lvl="1"/>
            <a:r>
              <a:rPr lang="en-US" dirty="0"/>
              <a:t>#</a:t>
            </a:r>
            <a:r>
              <a:rPr lang="en-US" dirty="0" err="1"/>
              <a:t>myButton</a:t>
            </a:r>
            <a:r>
              <a:rPr lang="en-US" dirty="0"/>
              <a:t> { color: #f7f7f7; }</a:t>
            </a:r>
          </a:p>
        </p:txBody>
      </p:sp>
    </p:spTree>
    <p:extLst>
      <p:ext uri="{BB962C8B-B14F-4D97-AF65-F5344CB8AC3E}">
        <p14:creationId xmlns:p14="http://schemas.microsoft.com/office/powerpoint/2010/main" val="1564455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Sass &amp; LESS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Sass or LESS syntax</a:t>
            </a:r>
          </a:p>
          <a:p>
            <a:r>
              <a:rPr lang="en-US" sz="3200" dirty="0"/>
              <a:t>Auto-compiled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2282" y="3797392"/>
            <a:ext cx="8624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3600" b="1" dirty="0" err="1">
                <a:latin typeface="Consolas" charset="0"/>
                <a:ea typeface="Consolas" charset="0"/>
                <a:cs typeface="Consolas" charset="0"/>
              </a:rPr>
              <a:t>tns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install sass</a:t>
            </a:r>
          </a:p>
          <a:p>
            <a:pPr algn="ctr"/>
            <a:r>
              <a:rPr lang="en-US" sz="36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OR</a:t>
            </a:r>
          </a:p>
          <a:p>
            <a:pPr algn="ctr"/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sz="3600" b="1" dirty="0" err="1">
                <a:latin typeface="Consolas" charset="0"/>
                <a:ea typeface="Consolas" charset="0"/>
                <a:cs typeface="Consolas" charset="0"/>
              </a:rPr>
              <a:t>tns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install less</a:t>
            </a:r>
          </a:p>
        </p:txBody>
      </p:sp>
    </p:spTree>
    <p:extLst>
      <p:ext uri="{BB962C8B-B14F-4D97-AF65-F5344CB8AC3E}">
        <p14:creationId xmlns:p14="http://schemas.microsoft.com/office/powerpoint/2010/main" val="3736926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Progress NativeScript UI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0606" y="5951249"/>
            <a:ext cx="10068233" cy="597036"/>
          </a:xfrm>
        </p:spPr>
        <p:txBody>
          <a:bodyPr anchor="ctr">
            <a:noAutofit/>
          </a:bodyPr>
          <a:lstStyle/>
          <a:p>
            <a:r>
              <a:rPr lang="en-US" sz="3600" b="1" dirty="0"/>
              <a:t>nativescript.org/</a:t>
            </a:r>
            <a:r>
              <a:rPr lang="en-US" sz="3600" b="1" dirty="0" err="1"/>
              <a:t>ui</a:t>
            </a:r>
            <a:r>
              <a:rPr lang="en-US" sz="3600" b="1" dirty="0"/>
              <a:t>-for-</a:t>
            </a:r>
            <a:r>
              <a:rPr lang="en-US" sz="3600" b="1" dirty="0" err="1"/>
              <a:t>nativescript</a:t>
            </a:r>
            <a:endParaRPr lang="en-US" sz="3600" b="1" dirty="0"/>
          </a:p>
        </p:txBody>
      </p:sp>
      <p:pic>
        <p:nvPicPr>
          <p:cNvPr id="7" name="chart-na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9810" y="1406013"/>
            <a:ext cx="2233452" cy="3967316"/>
          </a:xfrm>
          <a:prstGeom prst="rect">
            <a:avLst/>
          </a:prstGeom>
        </p:spPr>
      </p:pic>
      <p:pic>
        <p:nvPicPr>
          <p:cNvPr id="8" name="dataform-nativ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773498" y="1406013"/>
            <a:ext cx="2231122" cy="3963177"/>
          </a:xfrm>
          <a:prstGeom prst="rect">
            <a:avLst/>
          </a:prstGeom>
        </p:spPr>
      </p:pic>
      <p:pic>
        <p:nvPicPr>
          <p:cNvPr id="9" name="calendar-nativ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294856" y="1406013"/>
            <a:ext cx="2233452" cy="3967316"/>
          </a:xfrm>
          <a:prstGeom prst="rect">
            <a:avLst/>
          </a:prstGeom>
        </p:spPr>
      </p:pic>
      <p:pic>
        <p:nvPicPr>
          <p:cNvPr id="10" name="gauges-nativ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816214" y="1406013"/>
            <a:ext cx="2231122" cy="396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002" y="2782745"/>
            <a:ext cx="9356557" cy="686946"/>
          </a:xfrm>
        </p:spPr>
        <p:txBody>
          <a:bodyPr>
            <a:noAutofit/>
          </a:bodyPr>
          <a:lstStyle/>
          <a:p>
            <a:r>
              <a:rPr lang="en-US" b="0" dirty="0">
                <a:latin typeface="+mj-lt"/>
              </a:rPr>
              <a:t>JavaScript All The Things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2050" name="Picture 2" descr="http://i1.kym-cdn.com/entries/icons/facebook/000/006/199/x-all-the-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63" y="3469691"/>
            <a:ext cx="3388309" cy="33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45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JavaScript Code Behind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/>
            <a:r>
              <a:rPr lang="en-US" sz="3600" b="1" dirty="0"/>
              <a:t>Vanilla JavaScript</a:t>
            </a:r>
          </a:p>
          <a:p>
            <a:pPr lvl="1"/>
            <a:r>
              <a:rPr lang="en-US" sz="3600" b="1" dirty="0"/>
              <a:t>Built-in MVVM Pattern</a:t>
            </a:r>
          </a:p>
          <a:p>
            <a:pPr lvl="1"/>
            <a:r>
              <a:rPr lang="en-US" sz="3600" b="1" dirty="0"/>
              <a:t>Angular Support</a:t>
            </a:r>
          </a:p>
          <a:p>
            <a:pPr lvl="1"/>
            <a:r>
              <a:rPr lang="en-US" sz="3600" b="1" dirty="0"/>
              <a:t>TypeScript Support</a:t>
            </a:r>
          </a:p>
          <a:p>
            <a:pPr lvl="1"/>
            <a:r>
              <a:rPr lang="en-US" sz="3600" b="1" dirty="0" err="1"/>
              <a:t>Vue</a:t>
            </a:r>
            <a:r>
              <a:rPr lang="en-US" sz="3600" b="1" dirty="0"/>
              <a:t> Support (Community-Driven)</a:t>
            </a:r>
          </a:p>
          <a:p>
            <a:pPr lvl="1"/>
            <a:r>
              <a:rPr lang="en-US" sz="3600" b="1" dirty="0" err="1"/>
              <a:t>Preact</a:t>
            </a:r>
            <a:r>
              <a:rPr lang="en-US" sz="3600" b="1" dirty="0"/>
              <a:t> Support (Community-Driven)</a:t>
            </a:r>
          </a:p>
        </p:txBody>
      </p:sp>
    </p:spTree>
    <p:extLst>
      <p:ext uri="{BB962C8B-B14F-4D97-AF65-F5344CB8AC3E}">
        <p14:creationId xmlns:p14="http://schemas.microsoft.com/office/powerpoint/2010/main" val="148697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Debugging Strategies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/>
              <a:t>Debug by 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alert </a:t>
            </a:r>
            <a:r>
              <a:rPr lang="en-US" sz="3600" dirty="0"/>
              <a:t>(no really)</a:t>
            </a:r>
          </a:p>
          <a:p>
            <a:r>
              <a:rPr lang="en-US" sz="3600" dirty="0"/>
              <a:t>Debug by </a:t>
            </a:r>
            <a:r>
              <a:rPr lang="en-US" sz="36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console.log</a:t>
            </a:r>
          </a:p>
          <a:p>
            <a:r>
              <a:rPr lang="en-US" sz="3600" dirty="0"/>
              <a:t>Debug by Developer Tools</a:t>
            </a:r>
          </a:p>
          <a:p>
            <a:pPr lvl="1"/>
            <a:r>
              <a:rPr lang="en-US" sz="2800" dirty="0"/>
              <a:t>Chrome </a:t>
            </a:r>
            <a:r>
              <a:rPr lang="en-US" sz="2800" dirty="0" err="1"/>
              <a:t>DevTools</a:t>
            </a:r>
            <a:endParaRPr lang="en-US" sz="2800" dirty="0"/>
          </a:p>
          <a:p>
            <a:pPr lvl="1"/>
            <a:r>
              <a:rPr lang="en-US" sz="2800" dirty="0"/>
              <a:t>Safari Web Inspector</a:t>
            </a:r>
          </a:p>
          <a:p>
            <a:r>
              <a:rPr lang="en-US" sz="3600" dirty="0"/>
              <a:t>Debug by IDE</a:t>
            </a:r>
          </a:p>
          <a:p>
            <a:pPr lvl="1"/>
            <a:r>
              <a:rPr lang="en-US" sz="2800" dirty="0"/>
              <a:t>Visual Studio</a:t>
            </a:r>
          </a:p>
          <a:p>
            <a:pPr lvl="1"/>
            <a:r>
              <a:rPr lang="en-US" sz="2800" dirty="0"/>
              <a:t>Visual Studio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E508D-EF43-4603-BAA7-5BC6253A297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50975" y="1740309"/>
            <a:ext cx="4671142" cy="46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4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4C9F-697C-4732-BF81-627310F1DCF1}"/>
              </a:ext>
            </a:extLst>
          </p:cNvPr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defRPr>
            </a:lvl1pPr>
          </a:lstStyle>
          <a:p>
            <a:r>
              <a:rPr lang="en-US" dirty="0">
                <a:latin typeface="+mj-lt"/>
              </a:rPr>
              <a:t>DevTools Support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C586F2-8FD4-4BF7-B4BB-815110695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347355"/>
              </p:ext>
            </p:extLst>
          </p:nvPr>
        </p:nvGraphicFramePr>
        <p:xfrm>
          <a:off x="248265" y="1683831"/>
          <a:ext cx="10515600" cy="3474720"/>
        </p:xfrm>
        <a:graphic>
          <a:graphicData uri="http://schemas.openxmlformats.org/drawingml/2006/table">
            <a:tbl>
              <a:tblPr/>
              <a:tblGrid>
                <a:gridCol w="2190135">
                  <a:extLst>
                    <a:ext uri="{9D8B030D-6E8A-4147-A177-3AD203B41FA5}">
                      <a16:colId xmlns:a16="http://schemas.microsoft.com/office/drawing/2014/main" val="117571391"/>
                    </a:ext>
                  </a:extLst>
                </a:gridCol>
                <a:gridCol w="2016105">
                  <a:extLst>
                    <a:ext uri="{9D8B030D-6E8A-4147-A177-3AD203B41FA5}">
                      <a16:colId xmlns:a16="http://schemas.microsoft.com/office/drawing/2014/main" val="153505831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4744340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139793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256111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Android Chrome DevTools</a:t>
                      </a:r>
                    </a:p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iOS Safari </a:t>
                      </a:r>
                      <a:r>
                        <a:rPr lang="en-US" b="1" dirty="0" err="1">
                          <a:effectLst/>
                        </a:rPr>
                        <a:t>AppInspector</a:t>
                      </a:r>
                      <a:endParaRPr lang="en-US" b="1" dirty="0">
                        <a:effectLst/>
                      </a:endParaRPr>
                    </a:p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iOS Chrome DevTools</a:t>
                      </a:r>
                    </a:p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>
                          <a:effectLst/>
                        </a:rPr>
                        <a:t>VSCode</a:t>
                      </a:r>
                      <a:r>
                        <a:rPr lang="en-US" b="1" dirty="0">
                          <a:effectLst/>
                        </a:rPr>
                        <a:t> Extension</a:t>
                      </a:r>
                    </a:p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6459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Debugger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42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Console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363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Resources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77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Network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005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Elements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18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Memory Profiling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42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Timeline/CPU Prof.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95387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5359715-1537-42A4-BB53-64B2B8979A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32" y="2598172"/>
            <a:ext cx="337574" cy="33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EFC0C9-4259-4322-A845-AAA319EB22F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32" y="2981632"/>
            <a:ext cx="337574" cy="3396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7E38AF-78B3-455A-8BDA-AAD4AB63F9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32" y="3360396"/>
            <a:ext cx="337574" cy="339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6E40EE-24F8-42CF-B354-C3C379CA08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32" y="3739383"/>
            <a:ext cx="337574" cy="339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298BB7-BD57-460B-B569-6554CF7A9EA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32" y="4118370"/>
            <a:ext cx="337574" cy="339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21E9F8-0FCB-4762-B30D-7CDB1B8560D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78" y="2598171"/>
            <a:ext cx="337574" cy="3396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090AE2-997E-411A-801D-8A1A35D55F6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78" y="2981631"/>
            <a:ext cx="337574" cy="3396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BA4D58-E59E-4160-B9FE-AE646252A47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78" y="3360395"/>
            <a:ext cx="337574" cy="3396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75BBCE-C905-45C0-B9DE-3FEB9D5DCA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78" y="3739159"/>
            <a:ext cx="337574" cy="3396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75F1B7-E095-4C88-88E0-6A8B8D4F52E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78" y="4864279"/>
            <a:ext cx="337574" cy="3396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87E28A-CC1B-49EF-B65A-2556F5AB84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64324" y="2598172"/>
            <a:ext cx="337574" cy="3396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59E486-FA0D-4ADA-BBC6-7CC9673E99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64324" y="2981632"/>
            <a:ext cx="337574" cy="3396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2E6EAED-95FA-4B5B-BB14-5961F4C1BAE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64324" y="3360396"/>
            <a:ext cx="337574" cy="3396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DE252F-669D-49A3-A947-75D4E3A6631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1562" y="2598172"/>
            <a:ext cx="337574" cy="3396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454DAE-B271-4DFA-AEFA-DCA212A60B8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11562" y="2976934"/>
            <a:ext cx="337574" cy="3396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861200-CA6A-4801-8421-DFDA30DC8F7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32" y="4497357"/>
            <a:ext cx="322006" cy="322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3CD076-CC90-4F82-8F89-23206EF8454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8593" y="4858691"/>
            <a:ext cx="322006" cy="3220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EF45ED-4566-4A58-95DB-35F91227F64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37278" y="4123892"/>
            <a:ext cx="322006" cy="3220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0CF1FA-FDFA-4C33-A229-A874A7342CD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37278" y="4497357"/>
            <a:ext cx="322006" cy="3220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07A929-3C1B-4EFB-AFDA-CAA2E19CF53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79892" y="3756812"/>
            <a:ext cx="322006" cy="3220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F38CEF-F385-4D87-A823-632657B77E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79892" y="4125609"/>
            <a:ext cx="322006" cy="3220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B8937D-7963-4839-85A2-CFC2C109B4F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79892" y="4497357"/>
            <a:ext cx="322006" cy="3220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F134C2-42A1-483B-AFDE-9DB295EBF49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79892" y="4864924"/>
            <a:ext cx="322006" cy="32200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586382-86A2-49FA-94EC-1C5BD06A855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71538" y="3464460"/>
            <a:ext cx="193282" cy="19328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D0D7DC9-0962-45EF-AC2F-F807945F1ED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65397" y="3806653"/>
            <a:ext cx="193282" cy="1932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5DC35FA-7289-4C29-8A21-B1712D6E637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71538" y="4180268"/>
            <a:ext cx="193282" cy="19328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38DB80-6C15-4DD4-9C46-8B0BB61C917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75229" y="4522239"/>
            <a:ext cx="193282" cy="1932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96D770-99EB-458B-95BC-CDBDF0ADB58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68802" y="4875572"/>
            <a:ext cx="193282" cy="1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40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55001" y="2898191"/>
            <a:ext cx="9900043" cy="686946"/>
          </a:xfrm>
        </p:spPr>
        <p:txBody>
          <a:bodyPr>
            <a:noAutofit/>
          </a:bodyPr>
          <a:lstStyle/>
          <a:p>
            <a:r>
              <a:rPr lang="en-US" b="0" dirty="0">
                <a:latin typeface="+mj-lt"/>
              </a:rPr>
              <a:t>Anything Else?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CD2177-F3A6-41A7-A754-15096271E6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09579" y="1618931"/>
            <a:ext cx="3245465" cy="32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54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Two easy ways to use NativeScript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6837" y="2228389"/>
            <a:ext cx="829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4775E7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1)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36837" y="3686308"/>
            <a:ext cx="6778226" cy="923330"/>
            <a:chOff x="2819357" y="4935005"/>
            <a:chExt cx="6778226" cy="923330"/>
          </a:xfrm>
        </p:grpSpPr>
        <p:sp>
          <p:nvSpPr>
            <p:cNvPr id="8" name="TextBox 7"/>
            <p:cNvSpPr txBox="1"/>
            <p:nvPr/>
          </p:nvSpPr>
          <p:spPr>
            <a:xfrm>
              <a:off x="2819357" y="4935005"/>
              <a:ext cx="8002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solidFill>
                    <a:srgbClr val="4775E7"/>
                  </a:solidFill>
                  <a:latin typeface="Roboto Slab"/>
                  <a:ea typeface="Roboto Black" panose="02000000000000000000" pitchFamily="2" charset="0"/>
                  <a:cs typeface="Roboto Black" panose="02000000000000000000" pitchFamily="2" charset="0"/>
                </a:rPr>
                <a:t>2)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942313" y="5042727"/>
              <a:ext cx="56552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NativeScript Sidekick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959793" y="2305333"/>
            <a:ext cx="55552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onsolas" panose="020B0609020204030204" pitchFamily="49" charset="0"/>
                <a:ea typeface="SF UI Display Thin" charset="0"/>
                <a:cs typeface="SF UI Display Thin" charset="0"/>
              </a:rPr>
              <a:t>NativeScript CLI</a:t>
            </a:r>
          </a:p>
        </p:txBody>
      </p:sp>
    </p:spTree>
    <p:extLst>
      <p:ext uri="{BB962C8B-B14F-4D97-AF65-F5344CB8AC3E}">
        <p14:creationId xmlns:p14="http://schemas.microsoft.com/office/powerpoint/2010/main" val="154429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Command Line Interface (CLI)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Command Prompt (Win) or </a:t>
            </a:r>
            <a:br>
              <a:rPr lang="en-US" sz="2000" dirty="0"/>
            </a:br>
            <a:r>
              <a:rPr lang="en-US" sz="2000" dirty="0"/>
              <a:t>Terminal (Mac, Linux)</a:t>
            </a:r>
          </a:p>
          <a:p>
            <a:r>
              <a:rPr lang="en-US" sz="2000" dirty="0"/>
              <a:t>Free, Part of open source project</a:t>
            </a:r>
          </a:p>
          <a:p>
            <a:r>
              <a:rPr lang="en-US" sz="2000" dirty="0"/>
              <a:t>Requires installation, local environment setup to build for iOS/Android (requires Mac for iOS)</a:t>
            </a:r>
          </a:p>
          <a:p>
            <a:r>
              <a:rPr lang="en-US" sz="2000" dirty="0"/>
              <a:t>Integrates with Visual Studio Code (via plugin)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2784" y="4680684"/>
            <a:ext cx="4494998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WHY: </a:t>
            </a:r>
            <a:r>
              <a:rPr lang="en-US" sz="20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More control, Free, Integrate with existing IDEs/code editors</a:t>
            </a:r>
          </a:p>
          <a:p>
            <a:endParaRPr lang="en-US" sz="2000" dirty="0">
              <a:solidFill>
                <a:prstClr val="black"/>
              </a:solidFill>
              <a:latin typeface="Roboto Slab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WHO: </a:t>
            </a:r>
            <a:r>
              <a:rPr lang="en-US" sz="20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More technical developers used to using CLI, Open source developers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60" y="1446449"/>
            <a:ext cx="8042463" cy="54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97160" y="1017952"/>
            <a:ext cx="11339512" cy="547687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Roboto Black" panose="02000000000000000000" pitchFamily="2" charset="0"/>
              </a:rPr>
              <a:t>Hybrid "Promise"</a:t>
            </a:r>
            <a:endParaRPr lang="en-US" sz="5400" dirty="0">
              <a:solidFill>
                <a:schemeClr val="tx1"/>
              </a:solidFill>
              <a:latin typeface="Roboto Black" panose="02000000000000000000" pitchFamily="2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8762552" y="2174395"/>
            <a:ext cx="2030279" cy="2030279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811965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prstClr val="black"/>
                  </a:solidFill>
                  <a:latin typeface="Roboto Slab"/>
                  <a:ea typeface="Roboto Black" panose="02000000000000000000" pitchFamily="2" charset="0"/>
                  <a:cs typeface="Roboto Black" panose="02000000000000000000" pitchFamily="2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681926" y="4393151"/>
            <a:ext cx="2568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Reach</a:t>
            </a:r>
          </a:p>
          <a:p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Code/Skill Reuse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17950" y="4393151"/>
            <a:ext cx="3074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Richness</a:t>
            </a:r>
          </a:p>
          <a:p>
            <a:pPr algn="r"/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Premium experience</a:t>
            </a:r>
          </a:p>
          <a:p>
            <a:pPr algn="r"/>
            <a:r>
              <a:rPr lang="en-US" sz="24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48849" y="4346984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775E7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Best of both?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60685" y="4342501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D54773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Compromises.</a:t>
            </a:r>
          </a:p>
        </p:txBody>
      </p:sp>
    </p:spTree>
    <p:extLst>
      <p:ext uri="{BB962C8B-B14F-4D97-AF65-F5344CB8AC3E}">
        <p14:creationId xmlns:p14="http://schemas.microsoft.com/office/powerpoint/2010/main" val="10010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Roboto Black" panose="02000000000000000000" pitchFamily="2" charset="0"/>
              </a:rPr>
              <a:t>NativeScript CLI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4294967295"/>
          </p:nvPr>
        </p:nvSpPr>
        <p:spPr>
          <a:xfrm>
            <a:off x="2404406" y="5593990"/>
            <a:ext cx="6418079" cy="756011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docs.nativescript.org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187840" y="4410088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82880" indent="0">
              <a:buNone/>
            </a:pP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Xcode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,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Xcode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CLI tools, </a:t>
            </a:r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iOS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2187840" y="3119128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82880" indent="0">
              <a:buNone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JDK, Apache Ant, Android SDK</a:t>
            </a:r>
          </a:p>
          <a:p>
            <a:pPr marL="640081" lvl="1" indent="0">
              <a:buNone/>
            </a:pPr>
            <a:endParaRPr lang="en-US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061" y="4159957"/>
            <a:ext cx="1574779" cy="1064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64" y="2897427"/>
            <a:ext cx="1737972" cy="11744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2758" y="1500307"/>
            <a:ext cx="7529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D59FE"/>
                </a:solidFill>
                <a:latin typeface="Consolas" charset="0"/>
                <a:ea typeface="Consolas" charset="0"/>
                <a:cs typeface="Consolas" charset="0"/>
              </a:rPr>
              <a:t>$ npm install –g </a:t>
            </a:r>
            <a:r>
              <a:rPr lang="en-US" sz="3600" b="1" dirty="0" err="1">
                <a:solidFill>
                  <a:srgbClr val="3D59FE"/>
                </a:solidFill>
                <a:latin typeface="Consolas" charset="0"/>
                <a:ea typeface="Consolas" charset="0"/>
                <a:cs typeface="Consolas" charset="0"/>
              </a:rPr>
              <a:t>nativescript</a:t>
            </a:r>
            <a:endParaRPr lang="en-US" sz="3600" b="1" dirty="0">
              <a:solidFill>
                <a:srgbClr val="3D59FE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41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NativeScript Sidekick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Tool for Mac/Windows/Linux</a:t>
            </a:r>
          </a:p>
          <a:p>
            <a:r>
              <a:rPr lang="en-US" sz="2000" dirty="0"/>
              <a:t>Cloud Builds</a:t>
            </a:r>
          </a:p>
          <a:p>
            <a:r>
              <a:rPr lang="en-US" sz="2000" dirty="0" err="1"/>
              <a:t>LiveSync</a:t>
            </a:r>
            <a:r>
              <a:rPr lang="en-US" sz="2000" dirty="0"/>
              <a:t>, Debugging, Starter Kits</a:t>
            </a:r>
          </a:p>
          <a:p>
            <a:r>
              <a:rPr lang="en-US" sz="2000" dirty="0"/>
              <a:t>Plugins Management</a:t>
            </a:r>
          </a:p>
          <a:p>
            <a:r>
              <a:rPr lang="en-US" sz="2000" dirty="0"/>
              <a:t>Visual Studio Integration Coming</a:t>
            </a:r>
          </a:p>
          <a:p>
            <a:r>
              <a:rPr lang="en-US" sz="2000" dirty="0"/>
              <a:t>Public Beta Now!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2784" y="4680684"/>
            <a:ext cx="4494998" cy="16312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WHY: </a:t>
            </a:r>
            <a:r>
              <a:rPr lang="en-US" sz="20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Easier bootstrapping, no SDK management, Easy debugging</a:t>
            </a:r>
          </a:p>
          <a:p>
            <a:endParaRPr lang="en-US" sz="2000" dirty="0">
              <a:solidFill>
                <a:prstClr val="black"/>
              </a:solidFill>
              <a:latin typeface="Roboto Slab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WHO: </a:t>
            </a:r>
            <a:r>
              <a:rPr lang="en-US" sz="2000" dirty="0">
                <a:solidFill>
                  <a:prstClr val="black"/>
                </a:solidFill>
                <a:latin typeface="Roboto Slab"/>
                <a:ea typeface="Roboto Black" panose="02000000000000000000" pitchFamily="2" charset="0"/>
                <a:cs typeface="Roboto Black" panose="02000000000000000000" pitchFamily="2" charset="0"/>
              </a:rPr>
              <a:t>Windows developers, Visual tooling</a:t>
            </a:r>
          </a:p>
        </p:txBody>
      </p:sp>
      <p:pic>
        <p:nvPicPr>
          <p:cNvPr id="7" name="Picture 6" descr="A screenshot of a computer&#10;&#10;Description generated with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886" y="1229033"/>
            <a:ext cx="8113141" cy="548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044" y="972319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4"/>
                </a:solidFill>
                <a:latin typeface="+mj-lt"/>
              </a:rPr>
              <a:t>{N} </a:t>
            </a:r>
            <a:r>
              <a:rPr lang="en-US" sz="7200" dirty="0">
                <a:latin typeface="+mj-lt"/>
              </a:rPr>
              <a:t>Community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C4F40-95FF-4624-82E0-CC82D5FA133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71" y="1690739"/>
            <a:ext cx="3254887" cy="325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94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z="4400" b="0" dirty="0">
                <a:latin typeface="+mj-lt"/>
                <a:ea typeface="Roboto Black" panose="02000000000000000000" pitchFamily="2" charset="0"/>
                <a:cs typeface="Roboto Black" panose="02000000000000000000" pitchFamily="2" charset="0"/>
              </a:rPr>
              <a:t>New </a:t>
            </a:r>
            <a:r>
              <a:rPr lang="en-US" sz="4400" b="0" dirty="0" err="1">
                <a:latin typeface="+mj-lt"/>
                <a:ea typeface="Roboto Black" panose="02000000000000000000" pitchFamily="2" charset="0"/>
                <a:cs typeface="Roboto Black" panose="02000000000000000000" pitchFamily="2" charset="0"/>
              </a:rPr>
              <a:t>NativeScript</a:t>
            </a:r>
            <a:r>
              <a:rPr lang="en-US" sz="4400" b="0" dirty="0">
                <a:latin typeface="+mj-lt"/>
                <a:ea typeface="Roboto Black" panose="02000000000000000000" pitchFamily="2" charset="0"/>
                <a:cs typeface="Roboto Black" panose="02000000000000000000" pitchFamily="2" charset="0"/>
              </a:rPr>
              <a:t> Books!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C316DC-12F1-4759-8B08-C70D2F7C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94" y="1447036"/>
            <a:ext cx="3651148" cy="47482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E87862-6669-4C1A-BCAE-E0BFC9A87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39" y="1618327"/>
            <a:ext cx="3796021" cy="457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9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34" y="1771375"/>
            <a:ext cx="8910937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z="4400" b="0" dirty="0">
                <a:latin typeface="+mj-lt"/>
                <a:ea typeface="Roboto Black" panose="02000000000000000000" pitchFamily="2" charset="0"/>
                <a:cs typeface="Roboto Black" panose="02000000000000000000" pitchFamily="2" charset="0"/>
              </a:rPr>
              <a:t>NativeScript Community Forum (forum.nativescript.org)</a:t>
            </a:r>
          </a:p>
        </p:txBody>
      </p:sp>
    </p:spTree>
    <p:extLst>
      <p:ext uri="{BB962C8B-B14F-4D97-AF65-F5344CB8AC3E}">
        <p14:creationId xmlns:p14="http://schemas.microsoft.com/office/powerpoint/2010/main" val="335084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9" y="1198770"/>
            <a:ext cx="9874818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sz="4400" b="0" dirty="0">
                <a:latin typeface="+mj-lt"/>
                <a:ea typeface="Roboto Black" panose="02000000000000000000" pitchFamily="2" charset="0"/>
                <a:cs typeface="Roboto Black" panose="02000000000000000000" pitchFamily="2" charset="0"/>
              </a:rPr>
              <a:t>NativeScript Community Slack</a:t>
            </a:r>
          </a:p>
        </p:txBody>
      </p:sp>
    </p:spTree>
    <p:extLst>
      <p:ext uri="{BB962C8B-B14F-4D97-AF65-F5344CB8AC3E}">
        <p14:creationId xmlns:p14="http://schemas.microsoft.com/office/powerpoint/2010/main" val="46882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219" y="1205255"/>
            <a:ext cx="6491127" cy="42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53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>
                <a:latin typeface="+mj-lt"/>
              </a:rPr>
              <a:t>Bottom 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411718" y="1793838"/>
            <a:ext cx="9662681" cy="4430152"/>
          </a:xfrm>
        </p:spPr>
        <p:txBody>
          <a:bodyPr lIns="91440">
            <a:normAutofit/>
          </a:bodyPr>
          <a:lstStyle/>
          <a:p>
            <a:pPr marL="365443" indent="-365125"/>
            <a:r>
              <a:rPr lang="en-US" sz="3200" dirty="0"/>
              <a:t>No web views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(platform native UI)</a:t>
            </a:r>
          </a:p>
          <a:p>
            <a:pPr marL="365443" indent="-365125"/>
            <a:r>
              <a:rPr lang="en-US" sz="3200" dirty="0"/>
              <a:t>Use JavaScript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(or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TypeScript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65443" indent="-365125"/>
            <a:r>
              <a:rPr lang="en-US" sz="3200" dirty="0"/>
              <a:t>100% access to ALL native APIs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(even new APIs)</a:t>
            </a:r>
          </a:p>
          <a:p>
            <a:pPr marL="365443" indent="-365125"/>
            <a:r>
              <a:rPr lang="en-US" sz="3200" dirty="0"/>
              <a:t>Made for “web developers”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(JS, CSS, XML)</a:t>
            </a:r>
          </a:p>
          <a:p>
            <a:pPr marL="365443" indent="-365125"/>
            <a:r>
              <a:rPr lang="en-US" sz="3200" dirty="0"/>
              <a:t>Use Angular for web AND native mobile</a:t>
            </a:r>
          </a:p>
          <a:p>
            <a:pPr marL="365443" indent="-365125"/>
            <a:r>
              <a:rPr lang="en-US" sz="3200" dirty="0"/>
              <a:t>Reuse thousands of existing libraries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Right Arrow 3"/>
          <p:cNvSpPr/>
          <p:nvPr/>
        </p:nvSpPr>
        <p:spPr>
          <a:xfrm>
            <a:off x="796368" y="3057154"/>
            <a:ext cx="615351" cy="304800"/>
          </a:xfrm>
          <a:prstGeom prst="rightArrow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96367" y="4193545"/>
            <a:ext cx="615351" cy="304800"/>
          </a:xfrm>
          <a:prstGeom prst="rightArrow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796366" y="4774053"/>
            <a:ext cx="615351" cy="304800"/>
          </a:xfrm>
          <a:prstGeom prst="rightArrow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4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5039" y="2545423"/>
            <a:ext cx="9410296" cy="2226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 </a:t>
            </a:r>
            <a:r>
              <a:rPr lang="en-US" sz="3467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open source </a:t>
            </a:r>
            <a:r>
              <a:rPr lang="en-US" sz="3467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framework for building </a:t>
            </a:r>
            <a:r>
              <a:rPr lang="en-US" sz="3467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truly native </a:t>
            </a:r>
            <a:r>
              <a:rPr lang="en-US" sz="3467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mobile apps with </a:t>
            </a:r>
            <a:r>
              <a:rPr lang="en-US" sz="3467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JavaScript</a:t>
            </a:r>
            <a:r>
              <a:rPr lang="en-US" sz="3467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 Use web skills, like </a:t>
            </a:r>
            <a:r>
              <a:rPr lang="en-US" sz="3467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Angular</a:t>
            </a:r>
            <a:r>
              <a:rPr lang="en-US" sz="3467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and CSS, and </a:t>
            </a:r>
            <a:r>
              <a:rPr lang="en-US" sz="3467" dirty="0">
                <a:solidFill>
                  <a:srgbClr val="3D59F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get native UI and performance </a:t>
            </a:r>
            <a:r>
              <a:rPr lang="en-US" sz="3467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4363" y="1502228"/>
            <a:ext cx="53271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rPr>
              <a:t>NativeScript is</a:t>
            </a:r>
            <a:r>
              <a:rPr lang="is-IS" sz="5400" dirty="0">
                <a:solidFill>
                  <a:srgbClr val="3D59FE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rPr>
              <a:t>…</a:t>
            </a:r>
            <a:endParaRPr lang="en-US" sz="5400" dirty="0">
              <a:solidFill>
                <a:srgbClr val="3D59FE"/>
              </a:solidFill>
              <a:latin typeface="+mj-lt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721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3567" y="2527429"/>
            <a:ext cx="89050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+mj-lt"/>
                <a:ea typeface="Roboto Black" panose="02000000000000000000" pitchFamily="2" charset="0"/>
                <a:cs typeface="Roboto Black" panose="02000000000000000000" pitchFamily="2" charset="0"/>
              </a:rPr>
              <a:t>NativeScript.org</a:t>
            </a:r>
          </a:p>
        </p:txBody>
      </p:sp>
    </p:spTree>
    <p:extLst>
      <p:ext uri="{BB962C8B-B14F-4D97-AF65-F5344CB8AC3E}">
        <p14:creationId xmlns:p14="http://schemas.microsoft.com/office/powerpoint/2010/main" val="37778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254" y="811937"/>
            <a:ext cx="893545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E32D9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Mobile Web - PWA</a:t>
            </a:r>
          </a:p>
          <a:p>
            <a:pPr algn="ctr"/>
            <a:r>
              <a:rPr lang="en-US" sz="6600" dirty="0">
                <a:solidFill>
                  <a:srgbClr val="4775E7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Hybrid</a:t>
            </a:r>
          </a:p>
          <a:p>
            <a:pPr algn="ctr"/>
            <a:r>
              <a:rPr lang="en-US" sz="6600" dirty="0">
                <a:solidFill>
                  <a:srgbClr val="8971E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Native</a:t>
            </a:r>
            <a:endParaRPr lang="en-US" sz="6600" dirty="0">
              <a:solidFill>
                <a:srgbClr val="4775E7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pPr algn="ctr"/>
            <a:r>
              <a:rPr lang="en-US" sz="6600" dirty="0">
                <a:solidFill>
                  <a:schemeClr val="accent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“1</a:t>
            </a:r>
            <a:r>
              <a:rPr lang="en-US" sz="6600" baseline="30000" dirty="0">
                <a:solidFill>
                  <a:schemeClr val="accent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st</a:t>
            </a:r>
            <a:r>
              <a:rPr lang="en-US" sz="6600" dirty="0">
                <a:solidFill>
                  <a:schemeClr val="accent3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Gen” X-Plat Native</a:t>
            </a:r>
          </a:p>
        </p:txBody>
      </p:sp>
      <p:pic>
        <p:nvPicPr>
          <p:cNvPr id="3" name="Picture 2" descr="http://www.acadecap.org/wp-content/uploads/2016/07/Javascript.png">
            <a:extLst>
              <a:ext uri="{FF2B5EF4-FFF2-40B4-BE49-F238E27FC236}">
                <a16:creationId xmlns:a16="http://schemas.microsoft.com/office/drawing/2014/main" id="{09C06691-357A-44AF-B049-C9F7B66F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53" y="4022179"/>
            <a:ext cx="4625123" cy="260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32CC2BD-06F8-43B2-BC04-2B8B3FE888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383327"/>
              </p:ext>
            </p:extLst>
          </p:nvPr>
        </p:nvGraphicFramePr>
        <p:xfrm>
          <a:off x="1692298" y="4148321"/>
          <a:ext cx="2126196" cy="2332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r:id="rId5" imgW="6501240" imgH="7136280" progId="">
                  <p:embed/>
                </p:oleObj>
              </mc:Choice>
              <mc:Fallback>
                <p:oleObj r:id="rId5" imgW="6501240" imgH="71362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57FEE3C-205C-484D-B30A-837B8BEF39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2298" y="4148321"/>
                        <a:ext cx="2126196" cy="2332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0D9F160-7BDB-408E-A21B-AA0C59D72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514" y="4148321"/>
            <a:ext cx="2041637" cy="23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0" dirty="0">
                <a:latin typeface="+mj-lt"/>
              </a:rPr>
              <a:t>Thank You!</a:t>
            </a:r>
            <a:br>
              <a:rPr lang="en-US" sz="6000" b="0" dirty="0">
                <a:latin typeface="+mj-lt"/>
              </a:rPr>
            </a:br>
            <a:r>
              <a:rPr lang="en-US" b="0" i="1" dirty="0"/>
              <a:t>Next Up: {N} Tooling!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0148" y="1690688"/>
            <a:ext cx="6710855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b="1" dirty="0"/>
              <a:t>@</a:t>
            </a:r>
            <a:r>
              <a:rPr lang="en-US" sz="4000" b="1" dirty="0" err="1"/>
              <a:t>RobLauer</a:t>
            </a:r>
            <a:endParaRPr lang="en-US" sz="4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nativescript.org/blog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rob.lauer@progress.com</a:t>
            </a:r>
          </a:p>
        </p:txBody>
      </p:sp>
      <p:sp>
        <p:nvSpPr>
          <p:cNvPr id="4" name="Rectangle 3"/>
          <p:cNvSpPr/>
          <p:nvPr/>
        </p:nvSpPr>
        <p:spPr>
          <a:xfrm>
            <a:off x="476538" y="2177749"/>
            <a:ext cx="1166648" cy="3647090"/>
          </a:xfrm>
          <a:prstGeom prst="rect">
            <a:avLst/>
          </a:prstGeom>
          <a:solidFill>
            <a:srgbClr val="3D5AF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SF UI Display Light" charset="0"/>
              <a:ea typeface="SF UI Display Light" charset="0"/>
              <a:cs typeface="SF UI Display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2" y="3003723"/>
            <a:ext cx="376186" cy="305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5" y="3798215"/>
            <a:ext cx="293560" cy="406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28" y="4693028"/>
            <a:ext cx="419873" cy="275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C206A-62AD-4578-BA7D-B15DE23D48A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78138" y="1385939"/>
            <a:ext cx="4071374" cy="407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772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STA201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oboto Slab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Roboto Black">
      <a:majorFont>
        <a:latin typeface="Roboto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2400" smtClean="0">
            <a:latin typeface="SF UI Display Light" charset="0"/>
            <a:ea typeface="SF UI Display Light" charset="0"/>
            <a:cs typeface="SF UI Display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3200" smtClean="0">
            <a:latin typeface="SF UI Display Thin" charset="0"/>
            <a:ea typeface="SF UI Display Thin" charset="0"/>
            <a:cs typeface="SF UI Display Thi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QLintersection">
  <a:themeElements>
    <a:clrScheme name="DEV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4F9F9A"/>
      </a:accent1>
      <a:accent2>
        <a:srgbClr val="93BEBA"/>
      </a:accent2>
      <a:accent3>
        <a:srgbClr val="582865"/>
      </a:accent3>
      <a:accent4>
        <a:srgbClr val="8A688E"/>
      </a:accent4>
      <a:accent5>
        <a:srgbClr val="379ECC"/>
      </a:accent5>
      <a:accent6>
        <a:srgbClr val="8ABCDB"/>
      </a:accent6>
      <a:hlink>
        <a:srgbClr val="3194B1"/>
      </a:hlink>
      <a:folHlink>
        <a:srgbClr val="B282AD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F670DE4-C064-46A0-8107-C710F6D03C71}">
  <we:reference id="wa104380121" version="2.0.0.0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5596</TotalTime>
  <Words>1397</Words>
  <Application>Microsoft Office PowerPoint</Application>
  <PresentationFormat>Widescreen</PresentationFormat>
  <Paragraphs>444</Paragraphs>
  <Slides>90</Slides>
  <Notes>55</Notes>
  <HiddenSlides>0</HiddenSlides>
  <MMClips>6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90</vt:i4>
      </vt:variant>
    </vt:vector>
  </HeadingPairs>
  <TitlesOfParts>
    <vt:vector size="115" baseType="lpstr">
      <vt:lpstr>Andale Mono</vt:lpstr>
      <vt:lpstr>Arial</vt:lpstr>
      <vt:lpstr>Avenir Light</vt:lpstr>
      <vt:lpstr>Calibri</vt:lpstr>
      <vt:lpstr>Calibri Light</vt:lpstr>
      <vt:lpstr>Consolas</vt:lpstr>
      <vt:lpstr>Courier New</vt:lpstr>
      <vt:lpstr>Impact</vt:lpstr>
      <vt:lpstr>Lato</vt:lpstr>
      <vt:lpstr>Mangal</vt:lpstr>
      <vt:lpstr>Myriad Pro</vt:lpstr>
      <vt:lpstr>Roboto</vt:lpstr>
      <vt:lpstr>Roboto Black</vt:lpstr>
      <vt:lpstr>Roboto Light</vt:lpstr>
      <vt:lpstr>Roboto Medium</vt:lpstr>
      <vt:lpstr>Roboto Slab</vt:lpstr>
      <vt:lpstr>Segoe UI</vt:lpstr>
      <vt:lpstr>Segoe UI Black</vt:lpstr>
      <vt:lpstr>SF UI Display Light</vt:lpstr>
      <vt:lpstr>SF UI Display Thin</vt:lpstr>
      <vt:lpstr>Verdana</vt:lpstr>
      <vt:lpstr>Wingdings</vt:lpstr>
      <vt:lpstr>1_Office Theme</vt:lpstr>
      <vt:lpstr>2_Office Theme</vt:lpstr>
      <vt:lpstr>SQLintersection</vt:lpstr>
      <vt:lpstr>NativeScript 101</vt:lpstr>
      <vt:lpstr>NativeScript 101</vt:lpstr>
      <vt:lpstr>PowerPoint Presentation</vt:lpstr>
      <vt:lpstr>What can we cover today?</vt:lpstr>
      <vt:lpstr>Why are we here?</vt:lpstr>
      <vt:lpstr>PowerPoint Presentation</vt:lpstr>
      <vt:lpstr>PowerPoint Presentation</vt:lpstr>
      <vt:lpstr>Hybrid "Promise"</vt:lpstr>
      <vt:lpstr>PowerPoint Presentation</vt:lpstr>
      <vt:lpstr>Binary Choice</vt:lpstr>
      <vt:lpstr>PowerPoint Presentation</vt:lpstr>
      <vt:lpstr>PowerPoint Presentation</vt:lpstr>
      <vt:lpstr>PowerPoint Presentation</vt:lpstr>
      <vt:lpstr>PowerPoint Presentation</vt:lpstr>
      <vt:lpstr>Native JavaScript</vt:lpstr>
      <vt:lpstr>"JavaScript-Driven Native"</vt:lpstr>
      <vt:lpstr>PowerPoint Presentation</vt:lpstr>
      <vt:lpstr>PowerPoint Presentation</vt:lpstr>
      <vt:lpstr>PowerPoint Presentation</vt:lpstr>
      <vt:lpstr>JavaScript-Driven Native</vt:lpstr>
      <vt:lpstr>Intro to NativeScript</vt:lpstr>
      <vt:lpstr>PowerPoint Presentation</vt:lpstr>
      <vt:lpstr>PowerPoint Presentation</vt:lpstr>
      <vt:lpstr>PowerPoint Presentation</vt:lpstr>
      <vt:lpstr>PowerPoint Presentation</vt:lpstr>
      <vt:lpstr>What is NativeScript?</vt:lpstr>
      <vt:lpstr>The {N} difference…</vt:lpstr>
      <vt:lpstr>PowerPoint Presentation</vt:lpstr>
      <vt:lpstr>PowerPoint Presentation</vt:lpstr>
      <vt:lpstr>NativeScript 3.x ==</vt:lpstr>
      <vt:lpstr>PowerPoint Presentation</vt:lpstr>
      <vt:lpstr>PowerPoint Presentation</vt:lpstr>
      <vt:lpstr>How does NativeScript work?</vt:lpstr>
      <vt:lpstr>PowerPoint Presentation</vt:lpstr>
      <vt:lpstr>PowerPoint Presentation</vt:lpstr>
      <vt:lpstr>NativeScript Android Example</vt:lpstr>
      <vt:lpstr>NativeScript iOS Example</vt:lpstr>
      <vt:lpstr>PowerPoint Presentation</vt:lpstr>
      <vt:lpstr>PowerPoint Presentation</vt:lpstr>
      <vt:lpstr>PowerPoint Presentation</vt:lpstr>
      <vt:lpstr>NativeScript Module Layer (NML)</vt:lpstr>
      <vt:lpstr>Example: NativeScript file module</vt:lpstr>
      <vt:lpstr>PowerPoint Presentation</vt:lpstr>
      <vt:lpstr>BUT HOW DO I TURN THIS INTO AN APP?</vt:lpstr>
      <vt:lpstr>Putting it all together</vt:lpstr>
      <vt:lpstr>Choice in Architecture</vt:lpstr>
      <vt:lpstr>“Hello World”</vt:lpstr>
      <vt:lpstr>Starting a New Project</vt:lpstr>
      <vt:lpstr>PowerPoint Presentation</vt:lpstr>
      <vt:lpstr>Running on iOS</vt:lpstr>
      <vt:lpstr>Running on Android</vt:lpstr>
      <vt:lpstr>Alternative Android Emulators</vt:lpstr>
      <vt:lpstr>NativeScript LiveSync</vt:lpstr>
      <vt:lpstr>PowerPoint Presentation</vt:lpstr>
      <vt:lpstr>NativeScript Core Concepts</vt:lpstr>
      <vt:lpstr>Defining Views</vt:lpstr>
      <vt:lpstr>Pages/Views</vt:lpstr>
      <vt:lpstr>NativeScript Modules for UIs</vt:lpstr>
      <vt:lpstr>UI Widgets</vt:lpstr>
      <vt:lpstr>PowerPoint Presentation</vt:lpstr>
      <vt:lpstr>PowerPoint Presentation</vt:lpstr>
      <vt:lpstr>Layouts (Traditional)</vt:lpstr>
      <vt:lpstr>Layouts (Flexbox)</vt:lpstr>
      <vt:lpstr>PowerPoint Presentation</vt:lpstr>
      <vt:lpstr>Platform-Specific Capabilities</vt:lpstr>
      <vt:lpstr>Styling with CSS</vt:lpstr>
      <vt:lpstr>PowerPoint Presentation</vt:lpstr>
      <vt:lpstr>CSS</vt:lpstr>
      <vt:lpstr>Supported Properties</vt:lpstr>
      <vt:lpstr>Supported Selectors</vt:lpstr>
      <vt:lpstr>Sass &amp; LESS</vt:lpstr>
      <vt:lpstr>Progress NativeScript UI</vt:lpstr>
      <vt:lpstr>JavaScript All The Things</vt:lpstr>
      <vt:lpstr>JavaScript Code Behind</vt:lpstr>
      <vt:lpstr>Debugging Strategies</vt:lpstr>
      <vt:lpstr>PowerPoint Presentation</vt:lpstr>
      <vt:lpstr>Anything Else?</vt:lpstr>
      <vt:lpstr>Two easy ways to use NativeScript</vt:lpstr>
      <vt:lpstr>Command Line Interface (CLI)</vt:lpstr>
      <vt:lpstr>NativeScript CLI</vt:lpstr>
      <vt:lpstr>NativeScript Sidekick</vt:lpstr>
      <vt:lpstr>{N} Community</vt:lpstr>
      <vt:lpstr>PowerPoint Presentation</vt:lpstr>
      <vt:lpstr>PowerPoint Presentation</vt:lpstr>
      <vt:lpstr>PowerPoint Presentation</vt:lpstr>
      <vt:lpstr>PowerPoint Presentation</vt:lpstr>
      <vt:lpstr>Bottom Line</vt:lpstr>
      <vt:lpstr>PowerPoint Presentation</vt:lpstr>
      <vt:lpstr>PowerPoint Presentation</vt:lpstr>
      <vt:lpstr>Thank You! Next Up: {N} Tooling!</vt:lpstr>
    </vt:vector>
  </TitlesOfParts>
  <Manager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Lauer</dc:creator>
  <cp:keywords/>
  <dc:description/>
  <cp:lastModifiedBy>Rob Lauer</cp:lastModifiedBy>
  <cp:revision>160</cp:revision>
  <cp:lastPrinted>2016-11-14T16:01:48Z</cp:lastPrinted>
  <dcterms:created xsi:type="dcterms:W3CDTF">2016-11-02T09:07:36Z</dcterms:created>
  <dcterms:modified xsi:type="dcterms:W3CDTF">2017-09-21T14:49:33Z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-1150816336</vt:i4>
  </property>
  <property fmtid="{D5CDD505-2E9C-101B-9397-08002B2CF9AE}" pid="3" name="_NewReviewCycle">
    <vt:lpwstr/>
  </property>
  <property fmtid="{D5CDD505-2E9C-101B-9397-08002B2CF9AE}" pid="4" name="_EmailSubject">
    <vt:lpwstr>[details &amp; action reqiuired] ISTA</vt:lpwstr>
  </property>
  <property fmtid="{D5CDD505-2E9C-101B-9397-08002B2CF9AE}" pid="5" name="_AuthorEmail">
    <vt:lpwstr>lora.terziev@sap.com</vt:lpwstr>
  </property>
  <property fmtid="{D5CDD505-2E9C-101B-9397-08002B2CF9AE}" pid="6" name="_AuthorEmailDisplayName">
    <vt:lpwstr>Terziev, Lora</vt:lpwstr>
  </property>
  <property fmtid="{D5CDD505-2E9C-101B-9397-08002B2CF9AE}" pid="7" name="_PreviousAdHocReviewCycleID">
    <vt:i4>-1150816336</vt:i4>
  </property>
</Properties>
</file>